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93"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Lst>
  <p:sldSz cx="9144000" cy="5143500" type="screen16x9"/>
  <p:notesSz cx="6858000" cy="9144000"/>
  <p:embeddedFontLst>
    <p:embeddedFont>
      <p:font typeface="Georgia" panose="02040502050405020303" pitchFamily="18" charset="0"/>
      <p:regular r:id="rId39"/>
      <p:bold r:id="rId40"/>
      <p:italic r:id="rId41"/>
      <p:boldItalic r:id="rId42"/>
    </p:embeddedFont>
    <p:embeddedFont>
      <p:font typeface="Roboto"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4"/>
  </p:normalViewPr>
  <p:slideViewPr>
    <p:cSldViewPr snapToGrid="0">
      <p:cViewPr varScale="1">
        <p:scale>
          <a:sx n="142" d="100"/>
          <a:sy n="142" d="100"/>
        </p:scale>
        <p:origin x="7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b2f8a860a8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b2f8a860a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aa4401932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aa4401932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aa44019323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aa44019323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aa44019323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aa44019323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aae29dccd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aaae29dcc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aa44019323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aa44019323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aaae29dccd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aaae29dccd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b2f8a860a8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b2f8a860a8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b2f8a860a8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b2f8a860a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b2f8a860a8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b2f8a860a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Clr>
                <a:schemeClr val="dk1"/>
              </a:buClr>
              <a:buSzPts val="1100"/>
              <a:buFont typeface="Arial"/>
              <a:buNone/>
            </a:pPr>
            <a:r>
              <a:rPr lang="en" sz="1150">
                <a:solidFill>
                  <a:srgbClr val="595858"/>
                </a:solidFill>
                <a:highlight>
                  <a:srgbClr val="FFFFFF"/>
                </a:highlight>
                <a:latin typeface="Roboto"/>
                <a:ea typeface="Roboto"/>
                <a:cs typeface="Roboto"/>
                <a:sym typeface="Roboto"/>
              </a:rPr>
              <a:t>Let’s take a simple example of a sequence-to-sequence model</a:t>
            </a:r>
            <a:endParaRPr sz="1150">
              <a:solidFill>
                <a:srgbClr val="595858"/>
              </a:solidFill>
              <a:highlight>
                <a:srgbClr val="FFFFFF"/>
              </a:highlight>
              <a:latin typeface="Roboto"/>
              <a:ea typeface="Roboto"/>
              <a:cs typeface="Roboto"/>
              <a:sym typeface="Roboto"/>
            </a:endParaRPr>
          </a:p>
          <a:p>
            <a:pPr marL="457200" lvl="0" indent="0" algn="l" rtl="0">
              <a:lnSpc>
                <a:spcPct val="115000"/>
              </a:lnSpc>
              <a:spcBef>
                <a:spcPts val="1600"/>
              </a:spcBef>
              <a:spcAft>
                <a:spcPts val="0"/>
              </a:spcAft>
              <a:buNone/>
            </a:pPr>
            <a:r>
              <a:rPr lang="en" sz="1150">
                <a:solidFill>
                  <a:srgbClr val="595858"/>
                </a:solidFill>
                <a:highlight>
                  <a:srgbClr val="FFFFFF"/>
                </a:highlight>
                <a:latin typeface="Roboto"/>
                <a:ea typeface="Roboto"/>
                <a:cs typeface="Roboto"/>
                <a:sym typeface="Roboto"/>
              </a:rPr>
              <a:t>The above seq2seq model is converting a German phrase to its English counterpart</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160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When you feed an </a:t>
            </a:r>
            <a:r>
              <a:rPr lang="en" sz="1150" b="1">
                <a:solidFill>
                  <a:srgbClr val="595858"/>
                </a:solidFill>
                <a:highlight>
                  <a:srgbClr val="FFFFFF"/>
                </a:highlight>
                <a:latin typeface="Roboto"/>
                <a:ea typeface="Roboto"/>
                <a:cs typeface="Roboto"/>
                <a:sym typeface="Roboto"/>
              </a:rPr>
              <a:t>Encoder</a:t>
            </a:r>
            <a:r>
              <a:rPr lang="en" sz="1150">
                <a:solidFill>
                  <a:srgbClr val="595858"/>
                </a:solidFill>
                <a:highlight>
                  <a:srgbClr val="FFFFFF"/>
                </a:highlight>
                <a:latin typeface="Roboto"/>
                <a:ea typeface="Roboto"/>
                <a:cs typeface="Roboto"/>
                <a:sym typeface="Roboto"/>
              </a:rPr>
              <a:t> a Text it </a:t>
            </a:r>
            <a:r>
              <a:rPr lang="en" sz="1150" b="1">
                <a:solidFill>
                  <a:srgbClr val="595858"/>
                </a:solidFill>
                <a:highlight>
                  <a:srgbClr val="FFFFFF"/>
                </a:highlight>
                <a:latin typeface="Roboto"/>
                <a:ea typeface="Roboto"/>
                <a:cs typeface="Roboto"/>
                <a:sym typeface="Roboto"/>
              </a:rPr>
              <a:t>Vectorizes</a:t>
            </a:r>
            <a:r>
              <a:rPr lang="en" sz="1150">
                <a:solidFill>
                  <a:srgbClr val="595858"/>
                </a:solidFill>
                <a:highlight>
                  <a:srgbClr val="FFFFFF"/>
                </a:highlight>
                <a:latin typeface="Roboto"/>
                <a:ea typeface="Roboto"/>
                <a:cs typeface="Roboto"/>
                <a:sym typeface="Roboto"/>
              </a:rPr>
              <a:t> it</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b="1">
                <a:solidFill>
                  <a:srgbClr val="595858"/>
                </a:solidFill>
                <a:highlight>
                  <a:srgbClr val="FFFFFF"/>
                </a:highlight>
                <a:latin typeface="Roboto"/>
                <a:ea typeface="Roboto"/>
                <a:cs typeface="Roboto"/>
                <a:sym typeface="Roboto"/>
              </a:rPr>
              <a:t>Decoder</a:t>
            </a:r>
            <a:r>
              <a:rPr lang="en" sz="1150">
                <a:solidFill>
                  <a:srgbClr val="595858"/>
                </a:solidFill>
                <a:highlight>
                  <a:srgbClr val="FFFFFF"/>
                </a:highlight>
                <a:latin typeface="Roboto"/>
                <a:ea typeface="Roboto"/>
                <a:cs typeface="Roboto"/>
                <a:sym typeface="Roboto"/>
              </a:rPr>
              <a:t> Translates the output vector in to Text</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Both </a:t>
            </a:r>
            <a:r>
              <a:rPr lang="en" sz="1150" b="1">
                <a:solidFill>
                  <a:srgbClr val="595858"/>
                </a:solidFill>
                <a:highlight>
                  <a:srgbClr val="FFFFFF"/>
                </a:highlight>
                <a:latin typeface="Roboto"/>
                <a:ea typeface="Roboto"/>
                <a:cs typeface="Roboto"/>
                <a:sym typeface="Roboto"/>
              </a:rPr>
              <a:t>Encoder</a:t>
            </a:r>
            <a:r>
              <a:rPr lang="en" sz="1150">
                <a:solidFill>
                  <a:srgbClr val="595858"/>
                </a:solidFill>
                <a:highlight>
                  <a:srgbClr val="FFFFFF"/>
                </a:highlight>
                <a:latin typeface="Roboto"/>
                <a:ea typeface="Roboto"/>
                <a:cs typeface="Roboto"/>
                <a:sym typeface="Roboto"/>
              </a:rPr>
              <a:t> and </a:t>
            </a:r>
            <a:r>
              <a:rPr lang="en" sz="1150" b="1">
                <a:solidFill>
                  <a:srgbClr val="595858"/>
                </a:solidFill>
                <a:highlight>
                  <a:srgbClr val="FFFFFF"/>
                </a:highlight>
                <a:latin typeface="Roboto"/>
                <a:ea typeface="Roboto"/>
                <a:cs typeface="Roboto"/>
                <a:sym typeface="Roboto"/>
              </a:rPr>
              <a:t>Decoder</a:t>
            </a:r>
            <a:r>
              <a:rPr lang="en" sz="1150">
                <a:solidFill>
                  <a:srgbClr val="595858"/>
                </a:solidFill>
                <a:highlight>
                  <a:srgbClr val="FFFFFF"/>
                </a:highlight>
                <a:latin typeface="Roboto"/>
                <a:ea typeface="Roboto"/>
                <a:cs typeface="Roboto"/>
                <a:sym typeface="Roboto"/>
              </a:rPr>
              <a:t> have recurrent layers</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At every time step in the Encoder, the RNN takes a word vector (xi)  from the input sequence and a hidden state (Hi) from the previous time step</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The hidden state is updated at each time step</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The hidden state from the last unit is known as the </a:t>
            </a:r>
            <a:r>
              <a:rPr lang="en" sz="1150" b="1">
                <a:solidFill>
                  <a:srgbClr val="595858"/>
                </a:solidFill>
                <a:highlight>
                  <a:srgbClr val="FFFFFF"/>
                </a:highlight>
                <a:latin typeface="Roboto"/>
                <a:ea typeface="Roboto"/>
                <a:cs typeface="Roboto"/>
                <a:sym typeface="Roboto"/>
              </a:rPr>
              <a:t>context vector.</a:t>
            </a:r>
            <a:r>
              <a:rPr lang="en" sz="1150">
                <a:solidFill>
                  <a:srgbClr val="595858"/>
                </a:solidFill>
                <a:highlight>
                  <a:srgbClr val="FFFFFF"/>
                </a:highlight>
                <a:latin typeface="Roboto"/>
                <a:ea typeface="Roboto"/>
                <a:cs typeface="Roboto"/>
                <a:sym typeface="Roboto"/>
              </a:rPr>
              <a:t> This contains information about the input sequence</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This context vector is then passed to the decoder and it is then used to generate the target sequence (English phrase)</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The sequential nature of the model architecture</a:t>
            </a:r>
            <a:r>
              <a:rPr lang="en" sz="1000">
                <a:solidFill>
                  <a:schemeClr val="dk1"/>
                </a:solidFill>
                <a:latin typeface="Roboto"/>
                <a:ea typeface="Roboto"/>
                <a:cs typeface="Roboto"/>
                <a:sym typeface="Roboto"/>
              </a:rPr>
              <a:t> does not make use of today's GPUs very well which are</a:t>
            </a:r>
            <a:endParaRPr sz="1000">
              <a:solidFill>
                <a:schemeClr val="dk1"/>
              </a:solidFill>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000">
                <a:solidFill>
                  <a:schemeClr val="dk1"/>
                </a:solidFill>
                <a:latin typeface="Roboto"/>
                <a:ea typeface="Roboto"/>
                <a:cs typeface="Roboto"/>
                <a:sym typeface="Roboto"/>
              </a:rPr>
              <a:t>designed for parallel computation</a:t>
            </a:r>
            <a:endParaRPr sz="100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endParaRPr sz="1150">
              <a:solidFill>
                <a:srgbClr val="595858"/>
              </a:solidFill>
              <a:highlight>
                <a:srgbClr val="FFFFFF"/>
              </a:highlight>
              <a:latin typeface="Roboto"/>
              <a:ea typeface="Roboto"/>
              <a:cs typeface="Roboto"/>
              <a:sym typeface="Roboto"/>
            </a:endParaRPr>
          </a:p>
          <a:p>
            <a:pPr marL="457200" lvl="0" indent="0" algn="l" rtl="0">
              <a:lnSpc>
                <a:spcPct val="115000"/>
              </a:lnSpc>
              <a:spcBef>
                <a:spcPts val="1600"/>
              </a:spcBef>
              <a:spcAft>
                <a:spcPts val="0"/>
              </a:spcAft>
              <a:buNone/>
            </a:pP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1600"/>
              </a:spcBef>
              <a:spcAft>
                <a:spcPts val="0"/>
              </a:spcAft>
              <a:buClr>
                <a:srgbClr val="595858"/>
              </a:buClr>
              <a:buSzPts val="1150"/>
              <a:buFont typeface="Roboto"/>
              <a:buChar char="●"/>
            </a:pPr>
            <a:endParaRPr sz="1150">
              <a:solidFill>
                <a:srgbClr val="595858"/>
              </a:solidFill>
              <a:highlight>
                <a:srgbClr val="FFFFFF"/>
              </a:highlight>
              <a:latin typeface="Roboto"/>
              <a:ea typeface="Roboto"/>
              <a:cs typeface="Roboto"/>
              <a:sym typeface="Roboto"/>
            </a:endParaRPr>
          </a:p>
          <a:p>
            <a:pPr marL="0" lvl="0" indent="0" algn="l" rtl="0">
              <a:spcBef>
                <a:spcPts val="160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aaaaf2e786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aaaaf2e78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rgbClr val="292929"/>
                </a:solidFill>
                <a:highlight>
                  <a:schemeClr val="lt1"/>
                </a:highlight>
                <a:latin typeface="Georgia"/>
                <a:ea typeface="Georgia"/>
                <a:cs typeface="Georgia"/>
                <a:sym typeface="Georgia"/>
              </a:rPr>
              <a:t>Transformer is an architecture for transforming one sequence into another one with the help of two parts (Encoder and Decoder), but it differs from the previously described/existing sequence-to-sequence models because it </a:t>
            </a:r>
            <a:r>
              <a:rPr lang="en" b="1">
                <a:solidFill>
                  <a:srgbClr val="292929"/>
                </a:solidFill>
                <a:highlight>
                  <a:schemeClr val="lt1"/>
                </a:highlight>
                <a:latin typeface="Georgia"/>
                <a:ea typeface="Georgia"/>
                <a:cs typeface="Georgia"/>
                <a:sym typeface="Georgia"/>
              </a:rPr>
              <a:t>does not imply any Recurrent Networks (GRU, LSTM, etc.).</a:t>
            </a:r>
            <a:endParaRPr sz="500" b="1">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000" b="1">
                <a:solidFill>
                  <a:schemeClr val="dk1"/>
                </a:solidFill>
                <a:latin typeface="Roboto"/>
                <a:ea typeface="Roboto"/>
                <a:cs typeface="Roboto"/>
                <a:sym typeface="Roboto"/>
              </a:rPr>
              <a:t>with a transformer an encoder has  no concept of time step for the Input. So all the words of a sentence are inputted simultaneously</a:t>
            </a:r>
            <a:endParaRPr b="1"/>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b2f8a860a8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b2f8a860a8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aaaaf2e78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aaaaf2e78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Clr>
                <a:schemeClr val="dk1"/>
              </a:buClr>
              <a:buSzPts val="1100"/>
              <a:buFont typeface="Arial"/>
              <a:buNone/>
            </a:pPr>
            <a:r>
              <a:rPr lang="en" sz="1200">
                <a:solidFill>
                  <a:srgbClr val="292929"/>
                </a:solidFill>
                <a:highlight>
                  <a:srgbClr val="FFFFFF"/>
                </a:highlight>
                <a:latin typeface="Georgia"/>
                <a:ea typeface="Georgia"/>
                <a:cs typeface="Georgia"/>
                <a:sym typeface="Georgia"/>
              </a:rPr>
              <a:t>Since an RNN implements a loop where each word is input sequentially, it implicitly knows the position of each word.However, Transformers don’t use RNNs and all words in a sequence are input in parallel. This is its major advantage over the RNN architecture, but it means that the position information is lost, and has to be added back in separately.</a:t>
            </a:r>
            <a:endParaRPr sz="1200">
              <a:solidFill>
                <a:srgbClr val="292929"/>
              </a:solidFill>
              <a:highlight>
                <a:srgbClr val="FFFFFF"/>
              </a:highlight>
              <a:latin typeface="Georgia"/>
              <a:ea typeface="Georgia"/>
              <a:cs typeface="Georgia"/>
              <a:sym typeface="Georgia"/>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aaaaf2e78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aaaaf2e7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292929"/>
                </a:solidFill>
                <a:highlight>
                  <a:srgbClr val="FFFFFF"/>
                </a:highlight>
                <a:latin typeface="Georgia"/>
                <a:ea typeface="Georgia"/>
                <a:cs typeface="Georgia"/>
                <a:sym typeface="Georgia"/>
              </a:rPr>
              <a:t>The Transformer architecture uses self-attention by relating every word in the input sequence to every other word.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aaaaf2e786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aaaaf2e78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400"/>
              </a:spcBef>
              <a:spcAft>
                <a:spcPts val="0"/>
              </a:spcAft>
              <a:buNone/>
            </a:pPr>
            <a:r>
              <a:rPr lang="en" sz="1200">
                <a:solidFill>
                  <a:srgbClr val="292929"/>
                </a:solidFill>
                <a:highlight>
                  <a:srgbClr val="FFFFFF"/>
                </a:highlight>
                <a:latin typeface="Georgia"/>
                <a:ea typeface="Georgia"/>
                <a:cs typeface="Georgia"/>
                <a:sym typeface="Georgia"/>
              </a:rPr>
              <a:t>Since an RNN implements a loop where each word is input sequentially, it implicitly knows the position of each word.However, Transformers don’t use RNNs and all words in a sequence are input in parallel. This is its major advantage over the RNN architecture, but it means that the position information is lost, and has to be added back in separately.</a:t>
            </a:r>
            <a:endParaRPr sz="1200">
              <a:solidFill>
                <a:srgbClr val="292929"/>
              </a:solidFill>
              <a:highlight>
                <a:srgbClr val="FFFFFF"/>
              </a:highlight>
              <a:latin typeface="Georgia"/>
              <a:ea typeface="Georgia"/>
              <a:cs typeface="Georgia"/>
              <a:sym typeface="Georgia"/>
            </a:endParaRPr>
          </a:p>
          <a:p>
            <a:pPr marL="0" lvl="0" indent="0" algn="l" rtl="0">
              <a:lnSpc>
                <a:spcPct val="115000"/>
              </a:lnSpc>
              <a:spcBef>
                <a:spcPts val="0"/>
              </a:spcBef>
              <a:spcAft>
                <a:spcPts val="0"/>
              </a:spcAft>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b2f8a860a8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b2f8a860a8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a:solidFill>
                  <a:srgbClr val="595858"/>
                </a:solidFill>
                <a:highlight>
                  <a:srgbClr val="FFFFFF"/>
                </a:highlight>
                <a:latin typeface="Roboto"/>
                <a:ea typeface="Roboto"/>
                <a:cs typeface="Roboto"/>
                <a:sym typeface="Roboto"/>
              </a:rPr>
              <a:t>A sequence to sequence modelling network should not be used out of the box. It still needs a bit of tuning to squeeze out the best performance out there to meet expectations. </a:t>
            </a: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r>
              <a:rPr lang="en" sz="1150">
                <a:solidFill>
                  <a:srgbClr val="595858"/>
                </a:solidFill>
                <a:highlight>
                  <a:srgbClr val="FFFFFF"/>
                </a:highlight>
                <a:latin typeface="Roboto"/>
                <a:ea typeface="Roboto"/>
                <a:cs typeface="Roboto"/>
                <a:sym typeface="Roboto"/>
              </a:rPr>
              <a:t>As we saw before, the decoder network generates the probability of occurrence of a word in the sequence. At each time step, the decoder has to make a decision as to what the next word would be in the sequence.</a:t>
            </a: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r>
              <a:rPr lang="en" sz="1150">
                <a:solidFill>
                  <a:srgbClr val="595858"/>
                </a:solidFill>
                <a:highlight>
                  <a:srgbClr val="FFFFFF"/>
                </a:highlight>
                <a:latin typeface="Roboto"/>
                <a:ea typeface="Roboto"/>
                <a:cs typeface="Roboto"/>
                <a:sym typeface="Roboto"/>
              </a:rPr>
              <a:t>https://www.analyticsvidhya.com/blog/2018/03/essentials-of-deep-learning-sequence-to-sequence-modelling-with-attention-part-i/</a:t>
            </a: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endParaRPr sz="1150">
              <a:solidFill>
                <a:srgbClr val="595858"/>
              </a:solidFill>
              <a:highlight>
                <a:srgbClr val="FFFFFF"/>
              </a:highlight>
              <a:latin typeface="Roboto"/>
              <a:ea typeface="Roboto"/>
              <a:cs typeface="Roboto"/>
              <a:sym typeface="Roboto"/>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aaaaf2e786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aaaaf2e786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450">
                <a:solidFill>
                  <a:srgbClr val="212121"/>
                </a:solidFill>
                <a:highlight>
                  <a:srgbClr val="FFFFFF"/>
                </a:highlight>
                <a:latin typeface="Roboto"/>
                <a:ea typeface="Roboto"/>
                <a:cs typeface="Roboto"/>
                <a:sym typeface="Roboto"/>
              </a:rPr>
              <a:t>0.5×0.4=0.2</a:t>
            </a:r>
            <a:endParaRPr sz="145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r>
              <a:rPr lang="en" sz="1200">
                <a:solidFill>
                  <a:srgbClr val="212121"/>
                </a:solidFill>
                <a:highlight>
                  <a:srgbClr val="FFFFFF"/>
                </a:highlight>
                <a:latin typeface="Roboto"/>
                <a:ea typeface="Roboto"/>
                <a:cs typeface="Roboto"/>
                <a:sym typeface="Roboto"/>
              </a:rPr>
              <a: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aaaf2e786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aaaf2e78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0.4*0.9=</a:t>
            </a:r>
            <a:r>
              <a:rPr lang="en" sz="1450">
                <a:solidFill>
                  <a:srgbClr val="212121"/>
                </a:solidFill>
                <a:highlight>
                  <a:srgbClr val="FFFFFF"/>
                </a:highlight>
                <a:latin typeface="Roboto"/>
                <a:ea typeface="Roboto"/>
                <a:cs typeface="Roboto"/>
                <a:sym typeface="Roboto"/>
              </a:rPr>
              <a:t>0.36</a:t>
            </a:r>
            <a:endParaRPr sz="145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aaaf2e786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aaaf2e786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aaaaf2e786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aaaaf2e78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aaaaf2e786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aaaaf2e786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aaaaf2e786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aaaaf2e786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aaae29dccd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aaae29dcc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b2f8a860a8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b2f8a860a8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b2f8a860a8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b2f8a860a8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b33d00db1a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b33d00db1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aaaaf2e786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aaaaf2e78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aaaaf2e786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aaaaf2e786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aaaaf2e786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aaaaf2e786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aa44019323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aa44019323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aaae29dccd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aaae29dcc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aaae29dcc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aaae29dcc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aaae29dccd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aaae29dccd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aa44019323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aa4401932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aa4401932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aa4401932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aa44019323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aa44019323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www.youtube.com/watch?v=LLux1SW--o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hyperlink" Target="https://www.youtube.com/watch?v=LLux1SW--oM"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www.fields.utoronto.ca/av/slides/05-06/data_mining/mcculloch/download.pdf"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hyperlink" Target="https://arxiv.org/abs/1910.13461"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21.png"/><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https://ai.googleblog.com/2020/02/exploring-transfer-learning-with-t5.html"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31.png"/><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8.png"/><Relationship Id="rId4" Type="http://schemas.openxmlformats.org/officeDocument/2006/relationships/image" Target="../media/image31.png"/></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8.png"/><Relationship Id="rId4" Type="http://schemas.openxmlformats.org/officeDocument/2006/relationships/image" Target="../media/image3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401275"/>
            <a:ext cx="8520600" cy="20526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 sz="5000" b="1"/>
              <a:t>TELUS SOW SUMMARIZATION</a:t>
            </a:r>
            <a:endParaRPr sz="5000" b="1"/>
          </a:p>
        </p:txBody>
      </p:sp>
      <p:sp>
        <p:nvSpPr>
          <p:cNvPr id="55" name="Google Shape;55;p13"/>
          <p:cNvSpPr txBox="1">
            <a:spLocks noGrp="1"/>
          </p:cNvSpPr>
          <p:nvPr>
            <p:ph type="subTitle" idx="1"/>
          </p:nvPr>
        </p:nvSpPr>
        <p:spPr>
          <a:xfrm>
            <a:off x="1261500" y="2571750"/>
            <a:ext cx="6621000" cy="107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u="sng">
                <a:solidFill>
                  <a:srgbClr val="000000"/>
                </a:solidFill>
              </a:rPr>
              <a:t>Yasamin abbaszadegan</a:t>
            </a:r>
            <a:endParaRPr sz="2500" u="sng">
              <a:solidFill>
                <a:srgbClr val="000000"/>
              </a:solidFill>
            </a:endParaRPr>
          </a:p>
          <a:p>
            <a:pPr marL="0" lvl="0" indent="0" algn="ctr" rtl="0">
              <a:spcBef>
                <a:spcPts val="0"/>
              </a:spcBef>
              <a:spcAft>
                <a:spcPts val="0"/>
              </a:spcAft>
              <a:buNone/>
            </a:pPr>
            <a:r>
              <a:rPr lang="en" sz="2500" u="sng">
                <a:solidFill>
                  <a:srgbClr val="000000"/>
                </a:solidFill>
              </a:rPr>
              <a:t>Zonair Nadeem</a:t>
            </a:r>
            <a:endParaRPr sz="2500" u="sng">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ctrTitle"/>
          </p:nvPr>
        </p:nvSpPr>
        <p:spPr>
          <a:xfrm>
            <a:off x="311700" y="283800"/>
            <a:ext cx="8520600" cy="7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TextRank Summarization(con’t)</a:t>
            </a:r>
            <a:endParaRPr sz="3100"/>
          </a:p>
        </p:txBody>
      </p:sp>
      <p:sp>
        <p:nvSpPr>
          <p:cNvPr id="115" name="Google Shape;115;p22"/>
          <p:cNvSpPr txBox="1">
            <a:spLocks noGrp="1"/>
          </p:cNvSpPr>
          <p:nvPr>
            <p:ph type="subTitle" idx="1"/>
          </p:nvPr>
        </p:nvSpPr>
        <p:spPr>
          <a:xfrm>
            <a:off x="311700" y="1387525"/>
            <a:ext cx="8520600" cy="3552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500">
              <a:solidFill>
                <a:srgbClr val="595858"/>
              </a:solidFill>
              <a:highlight>
                <a:srgbClr val="FFFFFF"/>
              </a:highlight>
              <a:latin typeface="Roboto"/>
              <a:ea typeface="Roboto"/>
              <a:cs typeface="Roboto"/>
              <a:sym typeface="Roboto"/>
            </a:endParaRPr>
          </a:p>
          <a:p>
            <a:pPr marL="0" lvl="0" indent="0" algn="l" rtl="0">
              <a:lnSpc>
                <a:spcPct val="115000"/>
              </a:lnSpc>
              <a:spcBef>
                <a:spcPts val="1600"/>
              </a:spcBef>
              <a:spcAft>
                <a:spcPts val="0"/>
              </a:spcAft>
              <a:buNone/>
            </a:pPr>
            <a:endParaRPr sz="1500">
              <a:solidFill>
                <a:srgbClr val="595858"/>
              </a:solidFill>
              <a:highlight>
                <a:srgbClr val="FFFFFF"/>
              </a:highlight>
              <a:latin typeface="Roboto"/>
              <a:ea typeface="Roboto"/>
              <a:cs typeface="Roboto"/>
              <a:sym typeface="Roboto"/>
            </a:endParaRPr>
          </a:p>
          <a:p>
            <a:pPr marL="0" lvl="0" indent="0" algn="l" rtl="0">
              <a:lnSpc>
                <a:spcPct val="115000"/>
              </a:lnSpc>
              <a:spcBef>
                <a:spcPts val="1600"/>
              </a:spcBef>
              <a:spcAft>
                <a:spcPts val="0"/>
              </a:spcAft>
              <a:buNone/>
            </a:pP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160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The first step would be to concatenate all the text contained in the articles</a:t>
            </a: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Then split the text into individual sentences</a:t>
            </a: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In the next step, we will find vector representation (word embeddings) for each and every sentence</a:t>
            </a: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Similarities between sentence vectors are then calculated and stored in a matrix</a:t>
            </a: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The similarity matrix is then converted into a graph, with sentences as vertices and similarity scores as edges, for sentence rank calculation</a:t>
            </a:r>
            <a:endParaRPr sz="1500">
              <a:solidFill>
                <a:srgbClr val="595858"/>
              </a:solidFill>
              <a:highlight>
                <a:srgbClr val="FFFFFF"/>
              </a:highlight>
              <a:latin typeface="Roboto"/>
              <a:ea typeface="Roboto"/>
              <a:cs typeface="Roboto"/>
              <a:sym typeface="Roboto"/>
            </a:endParaRPr>
          </a:p>
          <a:p>
            <a:pPr marL="457200" lvl="0" indent="-323850" algn="l" rtl="0">
              <a:lnSpc>
                <a:spcPct val="115000"/>
              </a:lnSpc>
              <a:spcBef>
                <a:spcPts val="0"/>
              </a:spcBef>
              <a:spcAft>
                <a:spcPts val="0"/>
              </a:spcAft>
              <a:buClr>
                <a:srgbClr val="595858"/>
              </a:buClr>
              <a:buSzPts val="1500"/>
              <a:buFont typeface="Roboto"/>
              <a:buChar char="●"/>
            </a:pPr>
            <a:r>
              <a:rPr lang="en" sz="1500">
                <a:solidFill>
                  <a:srgbClr val="595858"/>
                </a:solidFill>
                <a:highlight>
                  <a:srgbClr val="FFFFFF"/>
                </a:highlight>
                <a:latin typeface="Roboto"/>
                <a:ea typeface="Roboto"/>
                <a:cs typeface="Roboto"/>
                <a:sym typeface="Roboto"/>
              </a:rPr>
              <a:t>Finally, a certain number of top-ranked sentences form the final summary</a:t>
            </a:r>
            <a:endParaRPr sz="1500">
              <a:solidFill>
                <a:srgbClr val="595858"/>
              </a:solidFill>
              <a:highlight>
                <a:srgbClr val="FFFFFF"/>
              </a:highlight>
              <a:latin typeface="Roboto"/>
              <a:ea typeface="Roboto"/>
              <a:cs typeface="Roboto"/>
              <a:sym typeface="Roboto"/>
            </a:endParaRPr>
          </a:p>
          <a:p>
            <a:pPr marL="0" lvl="0" indent="0" algn="l" rtl="0">
              <a:spcBef>
                <a:spcPts val="1600"/>
              </a:spcBef>
              <a:spcAft>
                <a:spcPts val="0"/>
              </a:spcAft>
              <a:buNone/>
            </a:pPr>
            <a:endParaRPr sz="1500">
              <a:solidFill>
                <a:srgbClr val="000000"/>
              </a:solidFill>
              <a:highlight>
                <a:srgbClr val="FFFFFF"/>
              </a:highlight>
            </a:endParaRPr>
          </a:p>
        </p:txBody>
      </p:sp>
      <p:pic>
        <p:nvPicPr>
          <p:cNvPr id="116" name="Google Shape;116;p22"/>
          <p:cNvPicPr preferRelativeResize="0"/>
          <p:nvPr/>
        </p:nvPicPr>
        <p:blipFill>
          <a:blip r:embed="rId3">
            <a:alphaModFix/>
          </a:blip>
          <a:stretch>
            <a:fillRect/>
          </a:stretch>
        </p:blipFill>
        <p:spPr>
          <a:xfrm>
            <a:off x="5006363" y="856000"/>
            <a:ext cx="4137636" cy="1919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23"/>
          <p:cNvPicPr preferRelativeResize="0"/>
          <p:nvPr/>
        </p:nvPicPr>
        <p:blipFill>
          <a:blip r:embed="rId3">
            <a:alphaModFix/>
          </a:blip>
          <a:stretch>
            <a:fillRect/>
          </a:stretch>
        </p:blipFill>
        <p:spPr>
          <a:xfrm>
            <a:off x="3689175" y="0"/>
            <a:ext cx="5454825" cy="2083026"/>
          </a:xfrm>
          <a:prstGeom prst="rect">
            <a:avLst/>
          </a:prstGeom>
          <a:noFill/>
          <a:ln>
            <a:noFill/>
          </a:ln>
        </p:spPr>
      </p:pic>
      <p:pic>
        <p:nvPicPr>
          <p:cNvPr id="122" name="Google Shape;122;p23"/>
          <p:cNvPicPr preferRelativeResize="0"/>
          <p:nvPr/>
        </p:nvPicPr>
        <p:blipFill>
          <a:blip r:embed="rId4">
            <a:alphaModFix/>
          </a:blip>
          <a:stretch>
            <a:fillRect/>
          </a:stretch>
        </p:blipFill>
        <p:spPr>
          <a:xfrm>
            <a:off x="3689175" y="2083037"/>
            <a:ext cx="5454824" cy="2181312"/>
          </a:xfrm>
          <a:prstGeom prst="rect">
            <a:avLst/>
          </a:prstGeom>
          <a:noFill/>
          <a:ln>
            <a:noFill/>
          </a:ln>
        </p:spPr>
      </p:pic>
      <p:sp>
        <p:nvSpPr>
          <p:cNvPr id="123" name="Google Shape;123;p23"/>
          <p:cNvSpPr txBox="1"/>
          <p:nvPr/>
        </p:nvSpPr>
        <p:spPr>
          <a:xfrm>
            <a:off x="99450" y="2891500"/>
            <a:ext cx="3404100" cy="52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b="1">
              <a:solidFill>
                <a:schemeClr val="accent2"/>
              </a:solidFill>
              <a:highlight>
                <a:srgbClr val="FFFFFF"/>
              </a:highlight>
              <a:latin typeface="Courier New"/>
              <a:ea typeface="Courier New"/>
              <a:cs typeface="Courier New"/>
              <a:sym typeface="Courier New"/>
            </a:endParaRPr>
          </a:p>
        </p:txBody>
      </p:sp>
      <p:pic>
        <p:nvPicPr>
          <p:cNvPr id="124" name="Google Shape;124;p23"/>
          <p:cNvPicPr preferRelativeResize="0"/>
          <p:nvPr/>
        </p:nvPicPr>
        <p:blipFill>
          <a:blip r:embed="rId5">
            <a:alphaModFix/>
          </a:blip>
          <a:stretch>
            <a:fillRect/>
          </a:stretch>
        </p:blipFill>
        <p:spPr>
          <a:xfrm>
            <a:off x="3689175" y="4325903"/>
            <a:ext cx="5454823" cy="776775"/>
          </a:xfrm>
          <a:prstGeom prst="rect">
            <a:avLst/>
          </a:prstGeom>
          <a:noFill/>
          <a:ln>
            <a:noFill/>
          </a:ln>
        </p:spPr>
      </p:pic>
      <p:pic>
        <p:nvPicPr>
          <p:cNvPr id="125" name="Google Shape;125;p23"/>
          <p:cNvPicPr preferRelativeResize="0"/>
          <p:nvPr/>
        </p:nvPicPr>
        <p:blipFill>
          <a:blip r:embed="rId6">
            <a:alphaModFix/>
          </a:blip>
          <a:stretch>
            <a:fillRect/>
          </a:stretch>
        </p:blipFill>
        <p:spPr>
          <a:xfrm>
            <a:off x="99450" y="3472525"/>
            <a:ext cx="3589724" cy="1028050"/>
          </a:xfrm>
          <a:prstGeom prst="rect">
            <a:avLst/>
          </a:prstGeom>
          <a:noFill/>
          <a:ln>
            <a:noFill/>
          </a:ln>
        </p:spPr>
      </p:pic>
      <p:sp>
        <p:nvSpPr>
          <p:cNvPr id="126" name="Google Shape;126;p23"/>
          <p:cNvSpPr txBox="1"/>
          <p:nvPr/>
        </p:nvSpPr>
        <p:spPr>
          <a:xfrm>
            <a:off x="159400" y="2497325"/>
            <a:ext cx="3404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Section by Section Summarization</a:t>
            </a:r>
            <a:endParaRPr b="1"/>
          </a:p>
        </p:txBody>
      </p:sp>
      <p:sp>
        <p:nvSpPr>
          <p:cNvPr id="127" name="Google Shape;127;p23"/>
          <p:cNvSpPr txBox="1"/>
          <p:nvPr/>
        </p:nvSpPr>
        <p:spPr>
          <a:xfrm>
            <a:off x="381600" y="1532825"/>
            <a:ext cx="2839800" cy="9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b="1"/>
              <a:t>TextRank Summarization</a:t>
            </a:r>
            <a:endParaRPr sz="2100"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4"/>
          <p:cNvPicPr preferRelativeResize="0"/>
          <p:nvPr/>
        </p:nvPicPr>
        <p:blipFill>
          <a:blip r:embed="rId3">
            <a:alphaModFix/>
          </a:blip>
          <a:stretch>
            <a:fillRect/>
          </a:stretch>
        </p:blipFill>
        <p:spPr>
          <a:xfrm>
            <a:off x="3689175" y="0"/>
            <a:ext cx="5454825" cy="2083026"/>
          </a:xfrm>
          <a:prstGeom prst="rect">
            <a:avLst/>
          </a:prstGeom>
          <a:noFill/>
          <a:ln>
            <a:noFill/>
          </a:ln>
        </p:spPr>
      </p:pic>
      <p:pic>
        <p:nvPicPr>
          <p:cNvPr id="133" name="Google Shape;133;p24"/>
          <p:cNvPicPr preferRelativeResize="0"/>
          <p:nvPr/>
        </p:nvPicPr>
        <p:blipFill>
          <a:blip r:embed="rId4">
            <a:alphaModFix/>
          </a:blip>
          <a:stretch>
            <a:fillRect/>
          </a:stretch>
        </p:blipFill>
        <p:spPr>
          <a:xfrm>
            <a:off x="3689175" y="2083037"/>
            <a:ext cx="5454824" cy="2181312"/>
          </a:xfrm>
          <a:prstGeom prst="rect">
            <a:avLst/>
          </a:prstGeom>
          <a:noFill/>
          <a:ln>
            <a:noFill/>
          </a:ln>
        </p:spPr>
      </p:pic>
      <p:sp>
        <p:nvSpPr>
          <p:cNvPr id="134" name="Google Shape;134;p24"/>
          <p:cNvSpPr txBox="1"/>
          <p:nvPr/>
        </p:nvSpPr>
        <p:spPr>
          <a:xfrm>
            <a:off x="99450" y="2891500"/>
            <a:ext cx="3404100" cy="52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b="1">
              <a:solidFill>
                <a:schemeClr val="accent2"/>
              </a:solidFill>
              <a:highlight>
                <a:srgbClr val="FFFFFF"/>
              </a:highlight>
              <a:latin typeface="Courier New"/>
              <a:ea typeface="Courier New"/>
              <a:cs typeface="Courier New"/>
              <a:sym typeface="Courier New"/>
            </a:endParaRPr>
          </a:p>
        </p:txBody>
      </p:sp>
      <p:pic>
        <p:nvPicPr>
          <p:cNvPr id="135" name="Google Shape;135;p24"/>
          <p:cNvPicPr preferRelativeResize="0"/>
          <p:nvPr/>
        </p:nvPicPr>
        <p:blipFill>
          <a:blip r:embed="rId5">
            <a:alphaModFix/>
          </a:blip>
          <a:stretch>
            <a:fillRect/>
          </a:stretch>
        </p:blipFill>
        <p:spPr>
          <a:xfrm>
            <a:off x="3689175" y="4306650"/>
            <a:ext cx="5454823" cy="836850"/>
          </a:xfrm>
          <a:prstGeom prst="rect">
            <a:avLst/>
          </a:prstGeom>
          <a:noFill/>
          <a:ln>
            <a:noFill/>
          </a:ln>
        </p:spPr>
      </p:pic>
      <p:sp>
        <p:nvSpPr>
          <p:cNvPr id="136" name="Google Shape;136;p24"/>
          <p:cNvSpPr txBox="1"/>
          <p:nvPr/>
        </p:nvSpPr>
        <p:spPr>
          <a:xfrm>
            <a:off x="159400" y="2497325"/>
            <a:ext cx="3404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Section by Section Summarization</a:t>
            </a:r>
            <a:endParaRPr b="1"/>
          </a:p>
        </p:txBody>
      </p:sp>
      <p:sp>
        <p:nvSpPr>
          <p:cNvPr id="137" name="Google Shape;137;p24"/>
          <p:cNvSpPr txBox="1"/>
          <p:nvPr/>
        </p:nvSpPr>
        <p:spPr>
          <a:xfrm>
            <a:off x="381600" y="1532825"/>
            <a:ext cx="2839800" cy="96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b="1"/>
              <a:t>TF-IDF Summarization</a:t>
            </a:r>
            <a:endParaRPr sz="2100" b="1"/>
          </a:p>
        </p:txBody>
      </p:sp>
      <p:pic>
        <p:nvPicPr>
          <p:cNvPr id="138" name="Google Shape;138;p24"/>
          <p:cNvPicPr preferRelativeResize="0"/>
          <p:nvPr/>
        </p:nvPicPr>
        <p:blipFill>
          <a:blip r:embed="rId6">
            <a:alphaModFix/>
          </a:blip>
          <a:stretch>
            <a:fillRect/>
          </a:stretch>
        </p:blipFill>
        <p:spPr>
          <a:xfrm>
            <a:off x="96562" y="3586224"/>
            <a:ext cx="3529775" cy="9228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ctrTitle"/>
          </p:nvPr>
        </p:nvSpPr>
        <p:spPr>
          <a:xfrm>
            <a:off x="215250" y="287500"/>
            <a:ext cx="85206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1" u="sng"/>
              <a:t>TF-IDF: (Summary Results)</a:t>
            </a:r>
            <a:endParaRPr sz="2200" b="1" u="sng"/>
          </a:p>
        </p:txBody>
      </p:sp>
      <p:sp>
        <p:nvSpPr>
          <p:cNvPr id="144" name="Google Shape;144;p25"/>
          <p:cNvSpPr txBox="1">
            <a:spLocks noGrp="1"/>
          </p:cNvSpPr>
          <p:nvPr>
            <p:ph type="subTitle" idx="1"/>
          </p:nvPr>
        </p:nvSpPr>
        <p:spPr>
          <a:xfrm>
            <a:off x="215250" y="3043250"/>
            <a:ext cx="8520600" cy="3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000000"/>
                </a:solidFill>
              </a:rPr>
              <a:t>TF-IDF Summary: </a:t>
            </a:r>
            <a:endParaRPr sz="1500" b="1">
              <a:solidFill>
                <a:srgbClr val="000000"/>
              </a:solidFill>
            </a:endParaRPr>
          </a:p>
        </p:txBody>
      </p:sp>
      <p:pic>
        <p:nvPicPr>
          <p:cNvPr id="145" name="Google Shape;145;p25"/>
          <p:cNvPicPr preferRelativeResize="0"/>
          <p:nvPr/>
        </p:nvPicPr>
        <p:blipFill>
          <a:blip r:embed="rId3">
            <a:alphaModFix/>
          </a:blip>
          <a:stretch>
            <a:fillRect/>
          </a:stretch>
        </p:blipFill>
        <p:spPr>
          <a:xfrm>
            <a:off x="258113" y="1080088"/>
            <a:ext cx="6325422" cy="2049775"/>
          </a:xfrm>
          <a:prstGeom prst="rect">
            <a:avLst/>
          </a:prstGeom>
          <a:noFill/>
          <a:ln>
            <a:noFill/>
          </a:ln>
        </p:spPr>
      </p:pic>
      <p:pic>
        <p:nvPicPr>
          <p:cNvPr id="146" name="Google Shape;146;p25"/>
          <p:cNvPicPr preferRelativeResize="0"/>
          <p:nvPr/>
        </p:nvPicPr>
        <p:blipFill>
          <a:blip r:embed="rId4">
            <a:alphaModFix/>
          </a:blip>
          <a:stretch>
            <a:fillRect/>
          </a:stretch>
        </p:blipFill>
        <p:spPr>
          <a:xfrm>
            <a:off x="258125" y="3508975"/>
            <a:ext cx="8965527" cy="1123235"/>
          </a:xfrm>
          <a:prstGeom prst="rect">
            <a:avLst/>
          </a:prstGeom>
          <a:noFill/>
          <a:ln>
            <a:noFill/>
          </a:ln>
        </p:spPr>
      </p:pic>
      <p:sp>
        <p:nvSpPr>
          <p:cNvPr id="147" name="Google Shape;147;p25"/>
          <p:cNvSpPr txBox="1"/>
          <p:nvPr/>
        </p:nvSpPr>
        <p:spPr>
          <a:xfrm>
            <a:off x="4085700" y="5865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Schedule</a:t>
            </a:r>
            <a:endParaRPr sz="1050" b="1">
              <a:solidFill>
                <a:schemeClr val="accent2"/>
              </a:solidFill>
              <a:highlight>
                <a:srgbClr val="FFFFFF"/>
              </a:highlight>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6"/>
          <p:cNvSpPr txBox="1">
            <a:spLocks noGrp="1"/>
          </p:cNvSpPr>
          <p:nvPr>
            <p:ph type="ctrTitle"/>
          </p:nvPr>
        </p:nvSpPr>
        <p:spPr>
          <a:xfrm>
            <a:off x="215250" y="287500"/>
            <a:ext cx="85206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1" u="sng"/>
              <a:t>TEXTRANK : (Summary Results) </a:t>
            </a:r>
            <a:endParaRPr sz="2200" b="1" u="sng"/>
          </a:p>
        </p:txBody>
      </p:sp>
      <p:sp>
        <p:nvSpPr>
          <p:cNvPr id="153" name="Google Shape;153;p26"/>
          <p:cNvSpPr txBox="1">
            <a:spLocks noGrp="1"/>
          </p:cNvSpPr>
          <p:nvPr>
            <p:ph type="subTitle" idx="1"/>
          </p:nvPr>
        </p:nvSpPr>
        <p:spPr>
          <a:xfrm>
            <a:off x="215250" y="3043250"/>
            <a:ext cx="8520600" cy="3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000000"/>
                </a:solidFill>
              </a:rPr>
              <a:t>TEXTRANK Summary: </a:t>
            </a:r>
            <a:endParaRPr sz="1500" b="1">
              <a:solidFill>
                <a:srgbClr val="000000"/>
              </a:solidFill>
            </a:endParaRPr>
          </a:p>
        </p:txBody>
      </p:sp>
      <p:pic>
        <p:nvPicPr>
          <p:cNvPr id="154" name="Google Shape;154;p26"/>
          <p:cNvPicPr preferRelativeResize="0"/>
          <p:nvPr/>
        </p:nvPicPr>
        <p:blipFill>
          <a:blip r:embed="rId3">
            <a:alphaModFix/>
          </a:blip>
          <a:stretch>
            <a:fillRect/>
          </a:stretch>
        </p:blipFill>
        <p:spPr>
          <a:xfrm>
            <a:off x="258113" y="1080088"/>
            <a:ext cx="6325422" cy="2049775"/>
          </a:xfrm>
          <a:prstGeom prst="rect">
            <a:avLst/>
          </a:prstGeom>
          <a:noFill/>
          <a:ln>
            <a:noFill/>
          </a:ln>
        </p:spPr>
      </p:pic>
      <p:pic>
        <p:nvPicPr>
          <p:cNvPr id="155" name="Google Shape;155;p26"/>
          <p:cNvPicPr preferRelativeResize="0"/>
          <p:nvPr/>
        </p:nvPicPr>
        <p:blipFill>
          <a:blip r:embed="rId4">
            <a:alphaModFix/>
          </a:blip>
          <a:stretch>
            <a:fillRect/>
          </a:stretch>
        </p:blipFill>
        <p:spPr>
          <a:xfrm>
            <a:off x="215250" y="3457800"/>
            <a:ext cx="8839201" cy="1300618"/>
          </a:xfrm>
          <a:prstGeom prst="rect">
            <a:avLst/>
          </a:prstGeom>
          <a:noFill/>
          <a:ln>
            <a:noFill/>
          </a:ln>
        </p:spPr>
      </p:pic>
      <p:sp>
        <p:nvSpPr>
          <p:cNvPr id="156" name="Google Shape;156;p26"/>
          <p:cNvSpPr txBox="1"/>
          <p:nvPr/>
        </p:nvSpPr>
        <p:spPr>
          <a:xfrm>
            <a:off x="4085700" y="5865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Schedule</a:t>
            </a:r>
            <a:endParaRPr sz="1050" b="1">
              <a:solidFill>
                <a:schemeClr val="accent2"/>
              </a:solidFill>
              <a:highlight>
                <a:srgbClr val="FFFFFF"/>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0"/>
          <p:cNvSpPr txBox="1">
            <a:spLocks noGrp="1"/>
          </p:cNvSpPr>
          <p:nvPr>
            <p:ph type="ctrTitle"/>
          </p:nvPr>
        </p:nvSpPr>
        <p:spPr>
          <a:xfrm>
            <a:off x="215250" y="287500"/>
            <a:ext cx="85206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b="1" u="sng"/>
              <a:t>LSA Summary Results: </a:t>
            </a:r>
            <a:endParaRPr sz="2200" b="1" u="sng"/>
          </a:p>
        </p:txBody>
      </p:sp>
      <p:pic>
        <p:nvPicPr>
          <p:cNvPr id="353" name="Google Shape;353;p50"/>
          <p:cNvPicPr preferRelativeResize="0"/>
          <p:nvPr/>
        </p:nvPicPr>
        <p:blipFill>
          <a:blip r:embed="rId3">
            <a:alphaModFix/>
          </a:blip>
          <a:stretch>
            <a:fillRect/>
          </a:stretch>
        </p:blipFill>
        <p:spPr>
          <a:xfrm>
            <a:off x="258113" y="1080088"/>
            <a:ext cx="6325422" cy="2049775"/>
          </a:xfrm>
          <a:prstGeom prst="rect">
            <a:avLst/>
          </a:prstGeom>
          <a:noFill/>
          <a:ln>
            <a:noFill/>
          </a:ln>
        </p:spPr>
      </p:pic>
      <p:sp>
        <p:nvSpPr>
          <p:cNvPr id="354" name="Google Shape;354;p50"/>
          <p:cNvSpPr txBox="1">
            <a:spLocks noGrp="1"/>
          </p:cNvSpPr>
          <p:nvPr>
            <p:ph type="subTitle" idx="1"/>
          </p:nvPr>
        </p:nvSpPr>
        <p:spPr>
          <a:xfrm>
            <a:off x="215250" y="3043250"/>
            <a:ext cx="8520600" cy="36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rgbClr val="000000"/>
                </a:solidFill>
              </a:rPr>
              <a:t>LSA Summary: </a:t>
            </a:r>
            <a:endParaRPr sz="1500" b="1">
              <a:solidFill>
                <a:srgbClr val="000000"/>
              </a:solidFill>
            </a:endParaRPr>
          </a:p>
        </p:txBody>
      </p:sp>
      <p:pic>
        <p:nvPicPr>
          <p:cNvPr id="355" name="Google Shape;355;p50"/>
          <p:cNvPicPr preferRelativeResize="0"/>
          <p:nvPr/>
        </p:nvPicPr>
        <p:blipFill>
          <a:blip r:embed="rId4">
            <a:alphaModFix/>
          </a:blip>
          <a:stretch>
            <a:fillRect/>
          </a:stretch>
        </p:blipFill>
        <p:spPr>
          <a:xfrm>
            <a:off x="152400" y="3564950"/>
            <a:ext cx="8839204" cy="126703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7"/>
          <p:cNvSpPr txBox="1">
            <a:spLocks noGrp="1"/>
          </p:cNvSpPr>
          <p:nvPr>
            <p:ph type="ctrTitle"/>
          </p:nvPr>
        </p:nvSpPr>
        <p:spPr>
          <a:xfrm>
            <a:off x="311708" y="1545450"/>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Abstractive Summarization Using BART and T5 Transformers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a:spLocks noGrp="1"/>
          </p:cNvSpPr>
          <p:nvPr>
            <p:ph type="ctrTitle"/>
          </p:nvPr>
        </p:nvSpPr>
        <p:spPr>
          <a:xfrm>
            <a:off x="311698" y="744575"/>
            <a:ext cx="3581100" cy="368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150" b="1">
                <a:solidFill>
                  <a:srgbClr val="333333"/>
                </a:solidFill>
                <a:highlight>
                  <a:srgbClr val="FFFFFF"/>
                </a:highlight>
                <a:latin typeface="Roboto"/>
                <a:ea typeface="Roboto"/>
                <a:cs typeface="Roboto"/>
                <a:sym typeface="Roboto"/>
              </a:rPr>
              <a:t>Sequence-to-sequence (seq2seq)</a:t>
            </a:r>
            <a:r>
              <a:rPr lang="en" sz="1150">
                <a:solidFill>
                  <a:srgbClr val="595858"/>
                </a:solidFill>
                <a:highlight>
                  <a:srgbClr val="FFFFFF"/>
                </a:highlight>
                <a:latin typeface="Roboto"/>
                <a:ea typeface="Roboto"/>
                <a:cs typeface="Roboto"/>
                <a:sym typeface="Roboto"/>
              </a:rPr>
              <a:t> models in NLP are used to convert sequences of Type A to sequences of Type B. For example, translation of German sentences to English sentences is a sequence-to-sequence task.</a:t>
            </a:r>
            <a:endParaRPr sz="1150">
              <a:solidFill>
                <a:srgbClr val="595858"/>
              </a:solidFill>
              <a:highlight>
                <a:srgbClr val="FFFFFF"/>
              </a:highlight>
              <a:latin typeface="Roboto"/>
              <a:ea typeface="Roboto"/>
              <a:cs typeface="Roboto"/>
              <a:sym typeface="Roboto"/>
            </a:endParaRPr>
          </a:p>
          <a:p>
            <a:pPr marL="0" lvl="0" indent="0" algn="l" rtl="0">
              <a:spcBef>
                <a:spcPts val="0"/>
              </a:spcBef>
              <a:spcAft>
                <a:spcPts val="0"/>
              </a:spcAft>
              <a:buNone/>
            </a:pPr>
            <a:endParaRPr sz="1150">
              <a:solidFill>
                <a:srgbClr val="595858"/>
              </a:solidFill>
              <a:highlight>
                <a:srgbClr val="FFFFFF"/>
              </a:highlight>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150">
                <a:solidFill>
                  <a:srgbClr val="595858"/>
                </a:solidFill>
                <a:highlight>
                  <a:srgbClr val="FFFFFF"/>
                </a:highlight>
                <a:latin typeface="Roboto"/>
                <a:ea typeface="Roboto"/>
                <a:cs typeface="Roboto"/>
                <a:sym typeface="Roboto"/>
              </a:rPr>
              <a:t>These sequence-to-sequence models are pretty versatile and they are used in a variety of NLP tasks, such as:</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160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Machine Translation</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b="1">
                <a:solidFill>
                  <a:srgbClr val="595858"/>
                </a:solidFill>
                <a:highlight>
                  <a:srgbClr val="FFFFFF"/>
                </a:highlight>
                <a:latin typeface="Roboto"/>
                <a:ea typeface="Roboto"/>
                <a:cs typeface="Roboto"/>
                <a:sym typeface="Roboto"/>
              </a:rPr>
              <a:t>Text Summarization</a:t>
            </a:r>
            <a:endParaRPr sz="1150">
              <a:solidFill>
                <a:srgbClr val="595858"/>
              </a:solidFill>
              <a:highlight>
                <a:srgbClr val="FFFFFF"/>
              </a:highlight>
              <a:latin typeface="Roboto"/>
              <a:ea typeface="Roboto"/>
              <a:cs typeface="Roboto"/>
              <a:sym typeface="Roboto"/>
            </a:endParaRPr>
          </a:p>
          <a:p>
            <a:pPr marL="457200" lvl="0" indent="-301625" algn="l" rtl="0">
              <a:lnSpc>
                <a:spcPct val="115000"/>
              </a:lnSpc>
              <a:spcBef>
                <a:spcPts val="0"/>
              </a:spcBef>
              <a:spcAft>
                <a:spcPts val="0"/>
              </a:spcAft>
              <a:buClr>
                <a:srgbClr val="595858"/>
              </a:buClr>
              <a:buSzPts val="1150"/>
              <a:buFont typeface="Roboto"/>
              <a:buChar char="●"/>
            </a:pPr>
            <a:r>
              <a:rPr lang="en" sz="1150">
                <a:solidFill>
                  <a:srgbClr val="595858"/>
                </a:solidFill>
                <a:highlight>
                  <a:srgbClr val="FFFFFF"/>
                </a:highlight>
                <a:latin typeface="Roboto"/>
                <a:ea typeface="Roboto"/>
                <a:cs typeface="Roboto"/>
                <a:sym typeface="Roboto"/>
              </a:rPr>
              <a:t>Question-Answering System, and so on</a:t>
            </a:r>
            <a:endParaRPr sz="1150">
              <a:solidFill>
                <a:srgbClr val="595858"/>
              </a:solidFill>
              <a:highlight>
                <a:srgbClr val="FFFFFF"/>
              </a:highlight>
              <a:latin typeface="Roboto"/>
              <a:ea typeface="Roboto"/>
              <a:cs typeface="Roboto"/>
              <a:sym typeface="Roboto"/>
            </a:endParaRPr>
          </a:p>
          <a:p>
            <a:pPr marL="457200" lvl="0" indent="0" algn="l" rtl="0">
              <a:lnSpc>
                <a:spcPct val="115000"/>
              </a:lnSpc>
              <a:spcBef>
                <a:spcPts val="1600"/>
              </a:spcBef>
              <a:spcAft>
                <a:spcPts val="1600"/>
              </a:spcAft>
              <a:buNone/>
            </a:pPr>
            <a:endParaRPr sz="1150">
              <a:solidFill>
                <a:srgbClr val="595858"/>
              </a:solidFill>
              <a:highlight>
                <a:srgbClr val="FFFFFF"/>
              </a:highlight>
              <a:latin typeface="Roboto"/>
              <a:ea typeface="Roboto"/>
              <a:cs typeface="Roboto"/>
              <a:sym typeface="Roboto"/>
            </a:endParaRPr>
          </a:p>
        </p:txBody>
      </p:sp>
      <p:pic>
        <p:nvPicPr>
          <p:cNvPr id="167" name="Google Shape;167;p28"/>
          <p:cNvPicPr preferRelativeResize="0"/>
          <p:nvPr/>
        </p:nvPicPr>
        <p:blipFill>
          <a:blip r:embed="rId3">
            <a:alphaModFix/>
          </a:blip>
          <a:stretch>
            <a:fillRect/>
          </a:stretch>
        </p:blipFill>
        <p:spPr>
          <a:xfrm>
            <a:off x="4787075" y="1238025"/>
            <a:ext cx="4105725" cy="2271825"/>
          </a:xfrm>
          <a:prstGeom prst="rect">
            <a:avLst/>
          </a:prstGeom>
          <a:noFill/>
          <a:ln>
            <a:noFill/>
          </a:ln>
        </p:spPr>
      </p:pic>
      <p:sp>
        <p:nvSpPr>
          <p:cNvPr id="168" name="Google Shape;168;p28"/>
          <p:cNvSpPr txBox="1"/>
          <p:nvPr/>
        </p:nvSpPr>
        <p:spPr>
          <a:xfrm>
            <a:off x="206925" y="339950"/>
            <a:ext cx="8625300" cy="404700"/>
          </a:xfrm>
          <a:prstGeom prst="rect">
            <a:avLst/>
          </a:prstGeom>
          <a:noFill/>
          <a:ln>
            <a:noFill/>
          </a:ln>
        </p:spPr>
        <p:txBody>
          <a:bodyPr spcFirstLastPara="1" wrap="square" lIns="91425" tIns="91425" rIns="91425" bIns="91425" anchor="t" anchorCtr="0">
            <a:noAutofit/>
          </a:bodyPr>
          <a:lstStyle/>
          <a:p>
            <a:pPr marL="1371600" lvl="0" indent="0" algn="l" rtl="0">
              <a:spcBef>
                <a:spcPts val="0"/>
              </a:spcBef>
              <a:spcAft>
                <a:spcPts val="0"/>
              </a:spcAft>
              <a:buNone/>
            </a:pPr>
            <a:r>
              <a:rPr lang="en" sz="1700" b="1"/>
              <a:t>What are Sequence to sequence (seq2seq) Models ?</a:t>
            </a:r>
            <a:endParaRPr sz="1700" b="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9"/>
          <p:cNvPicPr preferRelativeResize="0"/>
          <p:nvPr/>
        </p:nvPicPr>
        <p:blipFill>
          <a:blip r:embed="rId3">
            <a:alphaModFix/>
          </a:blip>
          <a:stretch>
            <a:fillRect/>
          </a:stretch>
        </p:blipFill>
        <p:spPr>
          <a:xfrm>
            <a:off x="1325550" y="1611900"/>
            <a:ext cx="5966625" cy="3301525"/>
          </a:xfrm>
          <a:prstGeom prst="rect">
            <a:avLst/>
          </a:prstGeom>
          <a:noFill/>
          <a:ln>
            <a:noFill/>
          </a:ln>
        </p:spPr>
      </p:pic>
      <p:sp>
        <p:nvSpPr>
          <p:cNvPr id="174" name="Google Shape;174;p29"/>
          <p:cNvSpPr txBox="1"/>
          <p:nvPr/>
        </p:nvSpPr>
        <p:spPr>
          <a:xfrm>
            <a:off x="1282950" y="323025"/>
            <a:ext cx="7342200" cy="412500"/>
          </a:xfrm>
          <a:prstGeom prst="rect">
            <a:avLst/>
          </a:prstGeom>
          <a:noFill/>
          <a:ln>
            <a:noFill/>
          </a:ln>
        </p:spPr>
        <p:txBody>
          <a:bodyPr spcFirstLastPara="1" wrap="square" lIns="91425" tIns="91425" rIns="91425" bIns="91425" anchor="t" anchorCtr="0">
            <a:noAutofit/>
          </a:bodyPr>
          <a:lstStyle/>
          <a:p>
            <a:pPr marL="1371600" lvl="0" indent="0" algn="l" rtl="0">
              <a:spcBef>
                <a:spcPts val="0"/>
              </a:spcBef>
              <a:spcAft>
                <a:spcPts val="0"/>
              </a:spcAft>
              <a:buNone/>
            </a:pPr>
            <a:r>
              <a:rPr lang="en" sz="1800" b="1">
                <a:solidFill>
                  <a:schemeClr val="dk1"/>
                </a:solidFill>
              </a:rPr>
              <a:t>Sequence to Sequence Examples</a:t>
            </a:r>
            <a:endParaRPr sz="1800" b="1">
              <a:solidFill>
                <a:schemeClr val="dk1"/>
              </a:solidFill>
            </a:endParaRPr>
          </a:p>
        </p:txBody>
      </p:sp>
      <p:sp>
        <p:nvSpPr>
          <p:cNvPr id="175" name="Google Shape;175;p29"/>
          <p:cNvSpPr txBox="1"/>
          <p:nvPr/>
        </p:nvSpPr>
        <p:spPr>
          <a:xfrm>
            <a:off x="221825" y="852425"/>
            <a:ext cx="4221600" cy="219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500"/>
          </a:p>
          <a:p>
            <a:pPr marL="0" lvl="0" indent="0" algn="l" rtl="0">
              <a:lnSpc>
                <a:spcPct val="115000"/>
              </a:lnSpc>
              <a:spcBef>
                <a:spcPts val="0"/>
              </a:spcBef>
              <a:spcAft>
                <a:spcPts val="0"/>
              </a:spcAft>
              <a:buNone/>
            </a:pPr>
            <a:r>
              <a:rPr lang="en" sz="1200">
                <a:solidFill>
                  <a:schemeClr val="dk1"/>
                </a:solidFill>
                <a:latin typeface="Roboto"/>
                <a:ea typeface="Roboto"/>
                <a:cs typeface="Roboto"/>
                <a:sym typeface="Roboto"/>
              </a:rPr>
              <a:t>For Seq2Seq  Networks </a:t>
            </a:r>
            <a:r>
              <a:rPr lang="en" sz="1200" b="1">
                <a:solidFill>
                  <a:schemeClr val="dk1"/>
                </a:solidFill>
                <a:latin typeface="Roboto"/>
                <a:ea typeface="Roboto"/>
                <a:cs typeface="Roboto"/>
                <a:sym typeface="Roboto"/>
              </a:rPr>
              <a:t>(RNN(</a:t>
            </a:r>
            <a:r>
              <a:rPr lang="en" sz="1200">
                <a:solidFill>
                  <a:srgbClr val="202124"/>
                </a:solidFill>
                <a:highlight>
                  <a:srgbClr val="FFFFFF"/>
                </a:highlight>
              </a:rPr>
              <a:t>1982)</a:t>
            </a:r>
            <a:r>
              <a:rPr lang="en" sz="1200" b="1">
                <a:solidFill>
                  <a:schemeClr val="dk1"/>
                </a:solidFill>
                <a:latin typeface="Roboto"/>
                <a:ea typeface="Roboto"/>
                <a:cs typeface="Roboto"/>
                <a:sym typeface="Roboto"/>
              </a:rPr>
              <a:t>, LSTM </a:t>
            </a:r>
            <a:r>
              <a:rPr lang="en" sz="1300" b="1">
                <a:solidFill>
                  <a:schemeClr val="dk1"/>
                </a:solidFill>
                <a:latin typeface="Roboto"/>
                <a:ea typeface="Roboto"/>
                <a:cs typeface="Roboto"/>
                <a:sym typeface="Roboto"/>
              </a:rPr>
              <a:t>(</a:t>
            </a:r>
            <a:r>
              <a:rPr lang="en" sz="1150">
                <a:solidFill>
                  <a:srgbClr val="202122"/>
                </a:solidFill>
                <a:highlight>
                  <a:srgbClr val="FFFFFF"/>
                </a:highlight>
              </a:rPr>
              <a:t>1997)</a:t>
            </a:r>
            <a:r>
              <a:rPr lang="en" sz="1200" b="1">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 the  input data needs to be passed sequentially one after the other. We need inputs of the previous state to make any operations on the current state. As  such,  </a:t>
            </a:r>
            <a:r>
              <a:rPr lang="en" sz="1200" b="1">
                <a:solidFill>
                  <a:schemeClr val="dk1"/>
                </a:solidFill>
                <a:latin typeface="Roboto"/>
                <a:ea typeface="Roboto"/>
                <a:cs typeface="Roboto"/>
                <a:sym typeface="Roboto"/>
              </a:rPr>
              <a:t>sequential flow does not make use of today's GPUs </a:t>
            </a:r>
            <a:r>
              <a:rPr lang="en" sz="1200">
                <a:solidFill>
                  <a:schemeClr val="dk1"/>
                </a:solidFill>
                <a:latin typeface="Roboto"/>
                <a:ea typeface="Roboto"/>
                <a:cs typeface="Roboto"/>
                <a:sym typeface="Roboto"/>
              </a:rPr>
              <a:t>very well which are designed for </a:t>
            </a:r>
            <a:r>
              <a:rPr lang="en" sz="1200" b="1">
                <a:solidFill>
                  <a:schemeClr val="dk1"/>
                </a:solidFill>
                <a:latin typeface="Roboto"/>
                <a:ea typeface="Roboto"/>
                <a:cs typeface="Roboto"/>
                <a:sym typeface="Roboto"/>
              </a:rPr>
              <a:t>parallel computation</a:t>
            </a:r>
            <a:endParaRPr sz="1600"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2325075" y="22144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Transformers</a:t>
            </a:r>
            <a:endParaRPr/>
          </a:p>
          <a:p>
            <a:pPr marL="0" lvl="0" indent="0" algn="ctr" rtl="0">
              <a:spcBef>
                <a:spcPts val="0"/>
              </a:spcBef>
              <a:spcAft>
                <a:spcPts val="0"/>
              </a:spcAft>
              <a:buNone/>
            </a:pPr>
            <a:r>
              <a:rPr lang="en" sz="1100"/>
              <a:t>Introduced in 2017</a:t>
            </a:r>
            <a:endParaRPr sz="1100"/>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181" name="Google Shape;181;p30"/>
          <p:cNvPicPr preferRelativeResize="0"/>
          <p:nvPr/>
        </p:nvPicPr>
        <p:blipFill rotWithShape="1">
          <a:blip r:embed="rId3">
            <a:alphaModFix/>
          </a:blip>
          <a:srcRect r="22468"/>
          <a:stretch/>
        </p:blipFill>
        <p:spPr>
          <a:xfrm>
            <a:off x="3547250" y="366550"/>
            <a:ext cx="5072575" cy="4599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0" y="412400"/>
            <a:ext cx="8520600" cy="87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Agenda</a:t>
            </a:r>
            <a:endParaRPr/>
          </a:p>
        </p:txBody>
      </p:sp>
      <p:sp>
        <p:nvSpPr>
          <p:cNvPr id="61" name="Google Shape;61;p14"/>
          <p:cNvSpPr txBox="1">
            <a:spLocks noGrp="1"/>
          </p:cNvSpPr>
          <p:nvPr>
            <p:ph type="subTitle" idx="1"/>
          </p:nvPr>
        </p:nvSpPr>
        <p:spPr>
          <a:xfrm>
            <a:off x="311700" y="1521650"/>
            <a:ext cx="8520600" cy="333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00000"/>
                </a:solidFill>
              </a:rPr>
              <a:t>1-	Problem Statement</a:t>
            </a:r>
            <a:endParaRPr sz="2400">
              <a:solidFill>
                <a:srgbClr val="000000"/>
              </a:solidFill>
            </a:endParaRPr>
          </a:p>
          <a:p>
            <a:pPr marL="0" lvl="0" indent="0" algn="l" rtl="0">
              <a:spcBef>
                <a:spcPts val="0"/>
              </a:spcBef>
              <a:spcAft>
                <a:spcPts val="0"/>
              </a:spcAft>
              <a:buNone/>
            </a:pPr>
            <a:r>
              <a:rPr lang="en" sz="2400">
                <a:solidFill>
                  <a:srgbClr val="000000"/>
                </a:solidFill>
              </a:rPr>
              <a:t>2-	Data SOW’s Analysis</a:t>
            </a:r>
            <a:endParaRPr sz="2400">
              <a:solidFill>
                <a:srgbClr val="000000"/>
              </a:solidFill>
            </a:endParaRPr>
          </a:p>
          <a:p>
            <a:pPr marL="0" lvl="0" indent="0" algn="l" rtl="0">
              <a:spcBef>
                <a:spcPts val="0"/>
              </a:spcBef>
              <a:spcAft>
                <a:spcPts val="0"/>
              </a:spcAft>
              <a:buNone/>
            </a:pPr>
            <a:r>
              <a:rPr lang="en" sz="2400">
                <a:solidFill>
                  <a:srgbClr val="000000"/>
                </a:solidFill>
              </a:rPr>
              <a:t>3-	Summarization Techniques</a:t>
            </a:r>
            <a:endParaRPr sz="2400">
              <a:solidFill>
                <a:srgbClr val="000000"/>
              </a:solidFill>
            </a:endParaRPr>
          </a:p>
          <a:p>
            <a:pPr marL="914400" lvl="0" indent="-381000" algn="l" rtl="0">
              <a:spcBef>
                <a:spcPts val="0"/>
              </a:spcBef>
              <a:spcAft>
                <a:spcPts val="0"/>
              </a:spcAft>
              <a:buClr>
                <a:srgbClr val="000000"/>
              </a:buClr>
              <a:buSzPts val="2400"/>
              <a:buChar char="●"/>
            </a:pPr>
            <a:r>
              <a:rPr lang="en" sz="2400">
                <a:solidFill>
                  <a:srgbClr val="000000"/>
                </a:solidFill>
              </a:rPr>
              <a:t>Extractive</a:t>
            </a:r>
            <a:endParaRPr sz="2400">
              <a:solidFill>
                <a:srgbClr val="000000"/>
              </a:solidFill>
            </a:endParaRPr>
          </a:p>
          <a:p>
            <a:pPr marL="914400" lvl="0" indent="-381000" algn="l" rtl="0">
              <a:spcBef>
                <a:spcPts val="0"/>
              </a:spcBef>
              <a:spcAft>
                <a:spcPts val="0"/>
              </a:spcAft>
              <a:buClr>
                <a:srgbClr val="000000"/>
              </a:buClr>
              <a:buSzPts val="2400"/>
              <a:buChar char="●"/>
            </a:pPr>
            <a:r>
              <a:rPr lang="en" sz="2400">
                <a:solidFill>
                  <a:srgbClr val="000000"/>
                </a:solidFill>
              </a:rPr>
              <a:t>Abstractive</a:t>
            </a:r>
            <a:endParaRPr sz="2400">
              <a:solidFill>
                <a:srgbClr val="000000"/>
              </a:solidFill>
            </a:endParaRPr>
          </a:p>
          <a:p>
            <a:pPr marL="0" lvl="0" indent="0" algn="l" rtl="0">
              <a:spcBef>
                <a:spcPts val="0"/>
              </a:spcBef>
              <a:spcAft>
                <a:spcPts val="0"/>
              </a:spcAft>
              <a:buNone/>
            </a:pPr>
            <a:r>
              <a:rPr lang="en" sz="2400">
                <a:solidFill>
                  <a:srgbClr val="000000"/>
                </a:solidFill>
              </a:rPr>
              <a:t>4-	Results</a:t>
            </a:r>
            <a:endParaRPr sz="2400">
              <a:solidFill>
                <a:srgbClr val="000000"/>
              </a:solidFill>
            </a:endParaRPr>
          </a:p>
          <a:p>
            <a:pPr marL="0" lvl="0" indent="0" algn="l" rtl="0">
              <a:spcBef>
                <a:spcPts val="0"/>
              </a:spcBef>
              <a:spcAft>
                <a:spcPts val="0"/>
              </a:spcAft>
              <a:buNone/>
            </a:pPr>
            <a:r>
              <a:rPr lang="en" sz="2400">
                <a:solidFill>
                  <a:srgbClr val="000000"/>
                </a:solidFill>
              </a:rPr>
              <a:t>5-	Discussion</a:t>
            </a:r>
            <a:endParaRPr sz="240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1"/>
          <p:cNvSpPr txBox="1">
            <a:spLocks noGrp="1"/>
          </p:cNvSpPr>
          <p:nvPr>
            <p:ph type="title"/>
          </p:nvPr>
        </p:nvSpPr>
        <p:spPr>
          <a:xfrm>
            <a:off x="311700" y="1376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Transformers</a:t>
            </a:r>
            <a:endParaRPr/>
          </a:p>
          <a:p>
            <a:pPr marL="0" lvl="0" indent="0" algn="l" rtl="0">
              <a:spcBef>
                <a:spcPts val="0"/>
              </a:spcBef>
              <a:spcAft>
                <a:spcPts val="0"/>
              </a:spcAft>
              <a:buNone/>
            </a:pPr>
            <a:endParaRPr/>
          </a:p>
        </p:txBody>
      </p:sp>
      <p:pic>
        <p:nvPicPr>
          <p:cNvPr id="187" name="Google Shape;187;p31"/>
          <p:cNvPicPr preferRelativeResize="0"/>
          <p:nvPr/>
        </p:nvPicPr>
        <p:blipFill rotWithShape="1">
          <a:blip r:embed="rId3">
            <a:alphaModFix/>
          </a:blip>
          <a:srcRect r="22468"/>
          <a:stretch/>
        </p:blipFill>
        <p:spPr>
          <a:xfrm>
            <a:off x="4642675" y="650350"/>
            <a:ext cx="4556475" cy="4131175"/>
          </a:xfrm>
          <a:prstGeom prst="rect">
            <a:avLst/>
          </a:prstGeom>
          <a:noFill/>
          <a:ln>
            <a:noFill/>
          </a:ln>
        </p:spPr>
      </p:pic>
      <p:sp>
        <p:nvSpPr>
          <p:cNvPr id="188" name="Google Shape;188;p31"/>
          <p:cNvSpPr txBox="1"/>
          <p:nvPr/>
        </p:nvSpPr>
        <p:spPr>
          <a:xfrm>
            <a:off x="85725" y="650350"/>
            <a:ext cx="49026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rPr>
              <a:t>Steps for both Encoders and Decoders:</a:t>
            </a:r>
            <a:endParaRPr sz="1600" b="1">
              <a:solidFill>
                <a:schemeClr val="dk1"/>
              </a:solidFill>
            </a:endParaRPr>
          </a:p>
          <a:p>
            <a:pPr marL="0" lvl="0" indent="0" algn="l" rtl="0">
              <a:spcBef>
                <a:spcPts val="0"/>
              </a:spcBef>
              <a:spcAft>
                <a:spcPts val="0"/>
              </a:spcAft>
              <a:buNone/>
            </a:pPr>
            <a:r>
              <a:rPr lang="en" b="1">
                <a:solidFill>
                  <a:schemeClr val="dk1"/>
                </a:solidFill>
              </a:rPr>
              <a:t>Step1(Input Embedding + Positional Encoding): </a:t>
            </a:r>
            <a:endParaRPr b="1">
              <a:solidFill>
                <a:schemeClr val="dk1"/>
              </a:solidFill>
            </a:endParaRPr>
          </a:p>
          <a:p>
            <a:pPr marL="0" lvl="0" indent="0" algn="l" rtl="0">
              <a:spcBef>
                <a:spcPts val="0"/>
              </a:spcBef>
              <a:spcAft>
                <a:spcPts val="0"/>
              </a:spcAft>
              <a:buNone/>
            </a:pPr>
            <a:r>
              <a:rPr lang="en">
                <a:solidFill>
                  <a:schemeClr val="dk1"/>
                </a:solidFill>
              </a:rPr>
              <a:t>The Embedding layer encodes the meaning of the word. </a:t>
            </a:r>
            <a:endParaRPr>
              <a:solidFill>
                <a:schemeClr val="dk1"/>
              </a:solidFill>
            </a:endParaRPr>
          </a:p>
          <a:p>
            <a:pPr marL="0" lvl="0" indent="0" algn="l" rtl="0">
              <a:spcBef>
                <a:spcPts val="0"/>
              </a:spcBef>
              <a:spcAft>
                <a:spcPts val="0"/>
              </a:spcAft>
              <a:buNone/>
            </a:pPr>
            <a:r>
              <a:rPr lang="en">
                <a:solidFill>
                  <a:schemeClr val="dk1"/>
                </a:solidFill>
              </a:rPr>
              <a:t>The Position Encoding layer represents the position of the wor</a:t>
            </a:r>
            <a:r>
              <a:rPr lang="en" sz="1600">
                <a:solidFill>
                  <a:srgbClr val="292929"/>
                </a:solidFill>
                <a:highlight>
                  <a:srgbClr val="FFFFFF"/>
                </a:highlight>
                <a:latin typeface="Georgia"/>
                <a:ea typeface="Georgia"/>
                <a:cs typeface="Georgia"/>
                <a:sym typeface="Georgia"/>
              </a:rPr>
              <a:t>d.</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b="1">
                <a:solidFill>
                  <a:schemeClr val="dk1"/>
                </a:solidFill>
              </a:rPr>
              <a:t>Step2 (Multi self Attention):</a:t>
            </a:r>
            <a:endParaRPr b="1">
              <a:solidFill>
                <a:schemeClr val="dk1"/>
              </a:solidFill>
            </a:endParaRPr>
          </a:p>
          <a:p>
            <a:pPr marL="0" lvl="0" indent="0" algn="l" rtl="0">
              <a:spcBef>
                <a:spcPts val="0"/>
              </a:spcBef>
              <a:spcAft>
                <a:spcPts val="0"/>
              </a:spcAft>
              <a:buNone/>
            </a:pPr>
            <a:r>
              <a:rPr lang="en">
                <a:solidFill>
                  <a:schemeClr val="dk1"/>
                </a:solidFill>
              </a:rPr>
              <a:t>Captures contextual relationships between words in the sentence </a:t>
            </a:r>
            <a:endParaRPr>
              <a:solidFill>
                <a:schemeClr val="dk1"/>
              </a:solidFill>
            </a:endParaRPr>
          </a:p>
          <a:p>
            <a:pPr marL="0" lvl="0" indent="0" algn="l" rtl="0">
              <a:spcBef>
                <a:spcPts val="0"/>
              </a:spcBef>
              <a:spcAft>
                <a:spcPts val="0"/>
              </a:spcAft>
              <a:buNone/>
            </a:pPr>
            <a:r>
              <a:rPr lang="en" b="1">
                <a:solidFill>
                  <a:schemeClr val="dk1"/>
                </a:solidFill>
              </a:rPr>
              <a:t>Step3 (Feed Forward):</a:t>
            </a:r>
            <a:endParaRPr b="1">
              <a:solidFill>
                <a:schemeClr val="dk1"/>
              </a:solidFill>
            </a:endParaRPr>
          </a:p>
          <a:p>
            <a:pPr marL="0" lvl="0" indent="0" algn="l" rtl="0">
              <a:lnSpc>
                <a:spcPct val="115000"/>
              </a:lnSpc>
              <a:spcBef>
                <a:spcPts val="0"/>
              </a:spcBef>
              <a:spcAft>
                <a:spcPts val="0"/>
              </a:spcAft>
              <a:buNone/>
            </a:pPr>
            <a:r>
              <a:rPr lang="en">
                <a:solidFill>
                  <a:schemeClr val="dk1"/>
                </a:solidFill>
              </a:rPr>
              <a:t>Feed-forward nets are used in practice to transform the attention vectors into a form that is digestible by the next encoder block or decoder block </a:t>
            </a:r>
            <a:endParaRPr>
              <a:solidFill>
                <a:schemeClr val="dk1"/>
              </a:solidFill>
            </a:endParaRPr>
          </a:p>
          <a:p>
            <a:pPr marL="0" lvl="0" indent="0" algn="l" rtl="0">
              <a:lnSpc>
                <a:spcPct val="115000"/>
              </a:lnSpc>
              <a:spcBef>
                <a:spcPts val="0"/>
              </a:spcBef>
              <a:spcAft>
                <a:spcPts val="0"/>
              </a:spcAft>
              <a:buNone/>
            </a:pPr>
            <a:r>
              <a:rPr lang="en" b="1">
                <a:solidFill>
                  <a:schemeClr val="dk1"/>
                </a:solidFill>
              </a:rPr>
              <a:t>Next Step for Decoder: </a:t>
            </a:r>
            <a:endParaRPr b="1">
              <a:solidFill>
                <a:schemeClr val="dk1"/>
              </a:solidFill>
            </a:endParaRPr>
          </a:p>
          <a:p>
            <a:pPr marL="0" lvl="0" indent="0" algn="l" rtl="0">
              <a:spcBef>
                <a:spcPts val="0"/>
              </a:spcBef>
              <a:spcAft>
                <a:spcPts val="0"/>
              </a:spcAft>
              <a:buNone/>
            </a:pPr>
            <a:r>
              <a:rPr lang="en" b="1">
                <a:solidFill>
                  <a:schemeClr val="dk1"/>
                </a:solidFill>
              </a:rPr>
              <a:t>Step4(Softmax Layer)</a:t>
            </a:r>
            <a:r>
              <a:rPr lang="en">
                <a:solidFill>
                  <a:schemeClr val="dk1"/>
                </a:solidFill>
              </a:rPr>
              <a:t>:</a:t>
            </a:r>
            <a:endParaRPr>
              <a:solidFill>
                <a:schemeClr val="dk1"/>
              </a:solidFill>
            </a:endParaRPr>
          </a:p>
          <a:p>
            <a:pPr marL="0" lvl="0" indent="0" algn="l" rtl="0">
              <a:spcBef>
                <a:spcPts val="0"/>
              </a:spcBef>
              <a:spcAft>
                <a:spcPts val="0"/>
              </a:spcAft>
              <a:buNone/>
            </a:pPr>
            <a:r>
              <a:rPr lang="en">
                <a:solidFill>
                  <a:schemeClr val="dk1"/>
                </a:solidFill>
                <a:uFill>
                  <a:noFill/>
                </a:uFill>
                <a:hlinkClick r:id="rId4">
                  <a:extLst>
                    <a:ext uri="{A12FA001-AC4F-418D-AE19-62706E023703}">
                      <ahyp:hlinkClr xmlns:ahyp="http://schemas.microsoft.com/office/drawing/2018/hyperlinkcolor" val="tx"/>
                    </a:ext>
                  </a:extLst>
                </a:hlinkClick>
              </a:rPr>
              <a:t>Softmax</a:t>
            </a:r>
            <a:r>
              <a:rPr lang="en">
                <a:solidFill>
                  <a:schemeClr val="dk1"/>
                </a:solidFill>
              </a:rPr>
              <a:t> is used to create a probability vector which will help us determine the final output </a:t>
            </a:r>
            <a:endParaRPr>
              <a:solidFill>
                <a:schemeClr val="dk1"/>
              </a:solidFill>
            </a:endParaRPr>
          </a:p>
          <a:p>
            <a:pPr marL="0" lvl="0" indent="0" algn="l" rtl="0">
              <a:spcBef>
                <a:spcPts val="0"/>
              </a:spcBef>
              <a:spcAft>
                <a:spcPts val="0"/>
              </a:spcAft>
              <a:buNone/>
            </a:pPr>
            <a:r>
              <a:rPr lang="en">
                <a:solidFill>
                  <a:schemeClr val="dk1"/>
                </a:solidFill>
              </a:rPr>
              <a:t>(e.g. predicts the next word over multiple time steps until the end of sentence token is generated).</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b="1"/>
              <a:t>Step2 (Multi self Attention):</a:t>
            </a:r>
            <a:endParaRPr sz="1400" b="1"/>
          </a:p>
          <a:p>
            <a:pPr marL="0" lvl="0" indent="0" algn="l" rtl="0">
              <a:spcBef>
                <a:spcPts val="0"/>
              </a:spcBef>
              <a:spcAft>
                <a:spcPts val="0"/>
              </a:spcAft>
              <a:buNone/>
            </a:pPr>
            <a:endParaRPr/>
          </a:p>
        </p:txBody>
      </p:sp>
      <p:pic>
        <p:nvPicPr>
          <p:cNvPr id="194" name="Google Shape;194;p32"/>
          <p:cNvPicPr preferRelativeResize="0"/>
          <p:nvPr/>
        </p:nvPicPr>
        <p:blipFill>
          <a:blip r:embed="rId3">
            <a:alphaModFix/>
          </a:blip>
          <a:stretch>
            <a:fillRect/>
          </a:stretch>
        </p:blipFill>
        <p:spPr>
          <a:xfrm>
            <a:off x="1694550" y="947125"/>
            <a:ext cx="5003727" cy="3083474"/>
          </a:xfrm>
          <a:prstGeom prst="rect">
            <a:avLst/>
          </a:prstGeom>
          <a:noFill/>
          <a:ln>
            <a:noFill/>
          </a:ln>
        </p:spPr>
      </p:pic>
      <p:sp>
        <p:nvSpPr>
          <p:cNvPr id="195" name="Google Shape;195;p32"/>
          <p:cNvSpPr txBox="1"/>
          <p:nvPr/>
        </p:nvSpPr>
        <p:spPr>
          <a:xfrm>
            <a:off x="4965000" y="4105275"/>
            <a:ext cx="3867300" cy="11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chemeClr val="lt1"/>
                </a:highlight>
                <a:latin typeface="Roboto"/>
                <a:ea typeface="Roboto"/>
                <a:cs typeface="Roboto"/>
                <a:sym typeface="Roboto"/>
              </a:rPr>
              <a:t>Reference link: </a:t>
            </a:r>
            <a:endParaRPr/>
          </a:p>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https://towardsdatascience.com/transformers-explained-visually-part-1-overview-of-functionality-95a6dd460452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3"/>
          <p:cNvSpPr txBox="1">
            <a:spLocks noGrp="1"/>
          </p:cNvSpPr>
          <p:nvPr>
            <p:ph type="title"/>
          </p:nvPr>
        </p:nvSpPr>
        <p:spPr>
          <a:xfrm>
            <a:off x="311700" y="1376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Transformers</a:t>
            </a:r>
            <a:endParaRPr/>
          </a:p>
          <a:p>
            <a:pPr marL="0" lvl="0" indent="0" algn="l" rtl="0">
              <a:spcBef>
                <a:spcPts val="0"/>
              </a:spcBef>
              <a:spcAft>
                <a:spcPts val="0"/>
              </a:spcAft>
              <a:buNone/>
            </a:pPr>
            <a:endParaRPr/>
          </a:p>
        </p:txBody>
      </p:sp>
      <p:pic>
        <p:nvPicPr>
          <p:cNvPr id="201" name="Google Shape;201;p33"/>
          <p:cNvPicPr preferRelativeResize="0"/>
          <p:nvPr/>
        </p:nvPicPr>
        <p:blipFill rotWithShape="1">
          <a:blip r:embed="rId3">
            <a:alphaModFix/>
          </a:blip>
          <a:srcRect r="22468"/>
          <a:stretch/>
        </p:blipFill>
        <p:spPr>
          <a:xfrm>
            <a:off x="4642675" y="650350"/>
            <a:ext cx="4556475" cy="4131175"/>
          </a:xfrm>
          <a:prstGeom prst="rect">
            <a:avLst/>
          </a:prstGeom>
          <a:noFill/>
          <a:ln>
            <a:noFill/>
          </a:ln>
        </p:spPr>
      </p:pic>
      <p:sp>
        <p:nvSpPr>
          <p:cNvPr id="202" name="Google Shape;202;p33"/>
          <p:cNvSpPr txBox="1"/>
          <p:nvPr/>
        </p:nvSpPr>
        <p:spPr>
          <a:xfrm>
            <a:off x="85725" y="650350"/>
            <a:ext cx="49026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rPr>
              <a:t>Steps for both Encoders and Decoders:</a:t>
            </a:r>
            <a:endParaRPr sz="1600" b="1">
              <a:solidFill>
                <a:schemeClr val="dk1"/>
              </a:solidFill>
            </a:endParaRPr>
          </a:p>
          <a:p>
            <a:pPr marL="0" lvl="0" indent="0" algn="l" rtl="0">
              <a:spcBef>
                <a:spcPts val="0"/>
              </a:spcBef>
              <a:spcAft>
                <a:spcPts val="0"/>
              </a:spcAft>
              <a:buNone/>
            </a:pPr>
            <a:r>
              <a:rPr lang="en" b="1">
                <a:solidFill>
                  <a:schemeClr val="dk1"/>
                </a:solidFill>
              </a:rPr>
              <a:t>Step1(Input Embedding + Positional Encoding): </a:t>
            </a:r>
            <a:r>
              <a:rPr lang="en">
                <a:solidFill>
                  <a:schemeClr val="dk1"/>
                </a:solidFill>
              </a:rPr>
              <a:t>The Embedding layer encodes the meaning of the word. </a:t>
            </a:r>
            <a:endParaRPr>
              <a:solidFill>
                <a:schemeClr val="dk1"/>
              </a:solidFill>
            </a:endParaRPr>
          </a:p>
          <a:p>
            <a:pPr marL="0" lvl="0" indent="0" algn="l" rtl="0">
              <a:spcBef>
                <a:spcPts val="0"/>
              </a:spcBef>
              <a:spcAft>
                <a:spcPts val="0"/>
              </a:spcAft>
              <a:buNone/>
            </a:pPr>
            <a:r>
              <a:rPr lang="en">
                <a:solidFill>
                  <a:schemeClr val="dk1"/>
                </a:solidFill>
              </a:rPr>
              <a:t>The Position Encoding layer represents the position of the wor</a:t>
            </a:r>
            <a:r>
              <a:rPr lang="en" sz="1600">
                <a:solidFill>
                  <a:srgbClr val="292929"/>
                </a:solidFill>
                <a:highlight>
                  <a:srgbClr val="FFFFFF"/>
                </a:highlight>
                <a:latin typeface="Georgia"/>
                <a:ea typeface="Georgia"/>
                <a:cs typeface="Georgia"/>
                <a:sym typeface="Georgia"/>
              </a:rPr>
              <a:t>d.</a:t>
            </a:r>
            <a:endParaRPr sz="16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b="1">
                <a:solidFill>
                  <a:schemeClr val="dk1"/>
                </a:solidFill>
              </a:rPr>
              <a:t>Step2 (Multi self Attention):</a:t>
            </a:r>
            <a:endParaRPr b="1">
              <a:solidFill>
                <a:schemeClr val="dk1"/>
              </a:solidFill>
            </a:endParaRPr>
          </a:p>
          <a:p>
            <a:pPr marL="0" lvl="0" indent="0" algn="l" rtl="0">
              <a:spcBef>
                <a:spcPts val="0"/>
              </a:spcBef>
              <a:spcAft>
                <a:spcPts val="0"/>
              </a:spcAft>
              <a:buNone/>
            </a:pPr>
            <a:r>
              <a:rPr lang="en">
                <a:solidFill>
                  <a:schemeClr val="dk1"/>
                </a:solidFill>
              </a:rPr>
              <a:t>captures contextual relationships between words in the sentence </a:t>
            </a:r>
            <a:endParaRPr>
              <a:solidFill>
                <a:schemeClr val="dk1"/>
              </a:solidFill>
            </a:endParaRPr>
          </a:p>
          <a:p>
            <a:pPr marL="0" lvl="0" indent="0" algn="l" rtl="0">
              <a:spcBef>
                <a:spcPts val="0"/>
              </a:spcBef>
              <a:spcAft>
                <a:spcPts val="0"/>
              </a:spcAft>
              <a:buNone/>
            </a:pPr>
            <a:r>
              <a:rPr lang="en" b="1">
                <a:solidFill>
                  <a:schemeClr val="dk1"/>
                </a:solidFill>
              </a:rPr>
              <a:t>Step3 (Feed Forward):</a:t>
            </a:r>
            <a:endParaRPr b="1">
              <a:solidFill>
                <a:schemeClr val="dk1"/>
              </a:solidFill>
            </a:endParaRPr>
          </a:p>
          <a:p>
            <a:pPr marL="0" lvl="0" indent="0" algn="l" rtl="0">
              <a:lnSpc>
                <a:spcPct val="115000"/>
              </a:lnSpc>
              <a:spcBef>
                <a:spcPts val="0"/>
              </a:spcBef>
              <a:spcAft>
                <a:spcPts val="0"/>
              </a:spcAft>
              <a:buNone/>
            </a:pPr>
            <a:r>
              <a:rPr lang="en">
                <a:solidFill>
                  <a:schemeClr val="dk1"/>
                </a:solidFill>
              </a:rPr>
              <a:t>feed-forward nets are used in practice to transform the attention vectors into a form that is digestible by the next encoder block or decoder block </a:t>
            </a:r>
            <a:endParaRPr>
              <a:solidFill>
                <a:schemeClr val="dk1"/>
              </a:solidFill>
            </a:endParaRPr>
          </a:p>
          <a:p>
            <a:pPr marL="0" lvl="0" indent="0" algn="l" rtl="0">
              <a:lnSpc>
                <a:spcPct val="115000"/>
              </a:lnSpc>
              <a:spcBef>
                <a:spcPts val="0"/>
              </a:spcBef>
              <a:spcAft>
                <a:spcPts val="0"/>
              </a:spcAft>
              <a:buNone/>
            </a:pPr>
            <a:r>
              <a:rPr lang="en" b="1">
                <a:solidFill>
                  <a:schemeClr val="dk1"/>
                </a:solidFill>
              </a:rPr>
              <a:t>Next Step for Decoder: </a:t>
            </a:r>
            <a:endParaRPr b="1">
              <a:solidFill>
                <a:schemeClr val="dk1"/>
              </a:solidFill>
            </a:endParaRPr>
          </a:p>
          <a:p>
            <a:pPr marL="0" lvl="0" indent="0" algn="l" rtl="0">
              <a:spcBef>
                <a:spcPts val="0"/>
              </a:spcBef>
              <a:spcAft>
                <a:spcPts val="0"/>
              </a:spcAft>
              <a:buNone/>
            </a:pPr>
            <a:r>
              <a:rPr lang="en" b="1">
                <a:solidFill>
                  <a:schemeClr val="dk1"/>
                </a:solidFill>
              </a:rPr>
              <a:t>Step4(Softmax Layer)</a:t>
            </a:r>
            <a:r>
              <a:rPr lang="en">
                <a:solidFill>
                  <a:schemeClr val="dk1"/>
                </a:solidFill>
              </a:rPr>
              <a:t>:</a:t>
            </a:r>
            <a:r>
              <a:rPr lang="en">
                <a:solidFill>
                  <a:schemeClr val="dk1"/>
                </a:solidFill>
                <a:uFill>
                  <a:noFill/>
                </a:uFill>
                <a:hlinkClick r:id="rId4">
                  <a:extLst>
                    <a:ext uri="{A12FA001-AC4F-418D-AE19-62706E023703}">
                      <ahyp:hlinkClr xmlns:ahyp="http://schemas.microsoft.com/office/drawing/2018/hyperlinkcolor" val="tx"/>
                    </a:ext>
                  </a:extLst>
                </a:hlinkClick>
              </a:rPr>
              <a:t>Softmax</a:t>
            </a:r>
            <a:r>
              <a:rPr lang="en">
                <a:solidFill>
                  <a:schemeClr val="dk1"/>
                </a:solidFill>
              </a:rPr>
              <a:t> is used to create a probability vector which will help us determine the final output </a:t>
            </a:r>
            <a:endParaRPr>
              <a:solidFill>
                <a:schemeClr val="dk1"/>
              </a:solidFill>
            </a:endParaRPr>
          </a:p>
          <a:p>
            <a:pPr marL="0" lvl="0" indent="0" algn="l" rtl="0">
              <a:spcBef>
                <a:spcPts val="0"/>
              </a:spcBef>
              <a:spcAft>
                <a:spcPts val="0"/>
              </a:spcAft>
              <a:buNone/>
            </a:pPr>
            <a:r>
              <a:rPr lang="en">
                <a:solidFill>
                  <a:schemeClr val="dk1"/>
                </a:solidFill>
              </a:rPr>
              <a:t>(e.g. predicts the next word over multiple time steps until the end of sentence token is generated).</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p:nvPr/>
        </p:nvSpPr>
        <p:spPr>
          <a:xfrm>
            <a:off x="5390950" y="3828800"/>
            <a:ext cx="3438000" cy="103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rgbClr val="FFFFFF"/>
                </a:highlight>
                <a:latin typeface="Roboto"/>
                <a:ea typeface="Roboto"/>
                <a:cs typeface="Roboto"/>
                <a:sym typeface="Roboto"/>
              </a:rPr>
              <a:t>Reference link: </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200" u="sng">
                <a:solidFill>
                  <a:schemeClr val="hlink"/>
                </a:solidFill>
                <a:highlight>
                  <a:srgbClr val="FFFFFF"/>
                </a:highlight>
                <a:latin typeface="Roboto"/>
                <a:ea typeface="Roboto"/>
                <a:cs typeface="Roboto"/>
                <a:sym typeface="Roboto"/>
              </a:rPr>
              <a:t>https://huggingface.co/transformers/main_classes/model.html</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https://huggingface.co/blog/how-to-generate</a:t>
            </a:r>
            <a:endParaRPr/>
          </a:p>
        </p:txBody>
      </p:sp>
      <p:sp>
        <p:nvSpPr>
          <p:cNvPr id="208" name="Google Shape;208;p34"/>
          <p:cNvSpPr txBox="1"/>
          <p:nvPr/>
        </p:nvSpPr>
        <p:spPr>
          <a:xfrm>
            <a:off x="137350" y="1938100"/>
            <a:ext cx="5253600" cy="52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500" b="1"/>
              <a:t>Parameters for </a:t>
            </a:r>
            <a:r>
              <a:rPr lang="en" sz="2300" b="1">
                <a:solidFill>
                  <a:schemeClr val="accent2"/>
                </a:solidFill>
                <a:highlight>
                  <a:srgbClr val="FFFFFF"/>
                </a:highlight>
                <a:latin typeface="Roboto"/>
                <a:ea typeface="Roboto"/>
                <a:cs typeface="Roboto"/>
                <a:sym typeface="Roboto"/>
              </a:rPr>
              <a:t>Transformers</a:t>
            </a:r>
            <a:endParaRPr sz="2500" b="1"/>
          </a:p>
        </p:txBody>
      </p:sp>
      <p:sp>
        <p:nvSpPr>
          <p:cNvPr id="209" name="Google Shape;209;p34"/>
          <p:cNvSpPr txBox="1"/>
          <p:nvPr/>
        </p:nvSpPr>
        <p:spPr>
          <a:xfrm>
            <a:off x="4675900" y="1875950"/>
            <a:ext cx="3939900" cy="17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t>Transformer models have over 21 parameters, a few include: </a:t>
            </a:r>
            <a:endParaRPr sz="1500" b="1"/>
          </a:p>
          <a:p>
            <a:pPr marL="0" lvl="0" indent="0" algn="l" rtl="0">
              <a:spcBef>
                <a:spcPts val="0"/>
              </a:spcBef>
              <a:spcAft>
                <a:spcPts val="0"/>
              </a:spcAft>
              <a:buNone/>
            </a:pPr>
            <a:endParaRPr/>
          </a:p>
          <a:p>
            <a:pPr marL="0" lvl="0" indent="0" algn="l" rtl="0">
              <a:spcBef>
                <a:spcPts val="0"/>
              </a:spcBef>
              <a:spcAft>
                <a:spcPts val="0"/>
              </a:spcAft>
              <a:buNone/>
            </a:pPr>
            <a:r>
              <a:rPr lang="en" b="1"/>
              <a:t>1-greedy search</a:t>
            </a:r>
            <a:endParaRPr b="1"/>
          </a:p>
          <a:p>
            <a:pPr marL="0" lvl="0" indent="0" algn="l" rtl="0">
              <a:spcBef>
                <a:spcPts val="0"/>
              </a:spcBef>
              <a:spcAft>
                <a:spcPts val="0"/>
              </a:spcAft>
              <a:buNone/>
            </a:pPr>
            <a:r>
              <a:rPr lang="en" b="1"/>
              <a:t>2-beam search</a:t>
            </a:r>
            <a:endParaRPr b="1"/>
          </a:p>
          <a:p>
            <a:pPr marL="0" lvl="0" indent="0" algn="l" rtl="0">
              <a:spcBef>
                <a:spcPts val="0"/>
              </a:spcBef>
              <a:spcAft>
                <a:spcPts val="0"/>
              </a:spcAft>
              <a:buNone/>
            </a:pPr>
            <a:endParaRPr/>
          </a:p>
        </p:txBody>
      </p:sp>
      <p:sp>
        <p:nvSpPr>
          <p:cNvPr id="210" name="Google Shape;210;p34"/>
          <p:cNvSpPr txBox="1"/>
          <p:nvPr/>
        </p:nvSpPr>
        <p:spPr>
          <a:xfrm>
            <a:off x="4675900" y="806600"/>
            <a:ext cx="3328500" cy="59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50" b="1">
                <a:solidFill>
                  <a:srgbClr val="595858"/>
                </a:solidFill>
                <a:highlight>
                  <a:schemeClr val="lt1"/>
                </a:highlight>
                <a:latin typeface="Roboto"/>
                <a:ea typeface="Roboto"/>
                <a:cs typeface="Roboto"/>
                <a:sym typeface="Roboto"/>
              </a:rPr>
              <a:t> The decoder network generates the probability of occurrence of a word in the sequence. At each time step, the decoder has to make a decision as to what the next word would be in the sequence.</a:t>
            </a:r>
            <a:endParaRPr sz="1250" b="1">
              <a:solidFill>
                <a:srgbClr val="595858"/>
              </a:solidFill>
              <a:highlight>
                <a:schemeClr val="lt1"/>
              </a:highlight>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35"/>
          <p:cNvPicPr preferRelativeResize="0"/>
          <p:nvPr/>
        </p:nvPicPr>
        <p:blipFill rotWithShape="1">
          <a:blip r:embed="rId3">
            <a:alphaModFix/>
          </a:blip>
          <a:srcRect t="2219"/>
          <a:stretch/>
        </p:blipFill>
        <p:spPr>
          <a:xfrm>
            <a:off x="184350" y="545198"/>
            <a:ext cx="5843026" cy="4234977"/>
          </a:xfrm>
          <a:prstGeom prst="rect">
            <a:avLst/>
          </a:prstGeom>
          <a:noFill/>
          <a:ln>
            <a:noFill/>
          </a:ln>
        </p:spPr>
      </p:pic>
      <p:sp>
        <p:nvSpPr>
          <p:cNvPr id="216" name="Google Shape;216;p35"/>
          <p:cNvSpPr txBox="1"/>
          <p:nvPr/>
        </p:nvSpPr>
        <p:spPr>
          <a:xfrm>
            <a:off x="6474650" y="1875750"/>
            <a:ext cx="1828500" cy="139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1-Greedy Search:</a:t>
            </a:r>
            <a:endParaRPr b="1">
              <a:solidFill>
                <a:schemeClr val="dk1"/>
              </a:solidFill>
            </a:endParaRPr>
          </a:p>
          <a:p>
            <a:pPr marL="0" lvl="0" indent="0" algn="l" rtl="0">
              <a:spcBef>
                <a:spcPts val="0"/>
              </a:spcBef>
              <a:spcAft>
                <a:spcPts val="0"/>
              </a:spcAft>
              <a:buNone/>
            </a:pPr>
            <a:endParaRPr b="1">
              <a:solidFill>
                <a:schemeClr val="dk1"/>
              </a:solidFill>
            </a:endParaRPr>
          </a:p>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Greedy search simply selects the word with the highest probability as its next word</a:t>
            </a:r>
            <a:endParaRPr b="1">
              <a:solidFill>
                <a:schemeClr val="dk1"/>
              </a:solidFill>
            </a:endParaRPr>
          </a:p>
        </p:txBody>
      </p:sp>
      <p:sp>
        <p:nvSpPr>
          <p:cNvPr id="217" name="Google Shape;217;p35"/>
          <p:cNvSpPr txBox="1"/>
          <p:nvPr/>
        </p:nvSpPr>
        <p:spPr>
          <a:xfrm>
            <a:off x="5454825" y="4382550"/>
            <a:ext cx="3438000" cy="52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rgbClr val="FFFFFF"/>
                </a:highlight>
                <a:latin typeface="Roboto"/>
                <a:ea typeface="Roboto"/>
                <a:cs typeface="Roboto"/>
                <a:sym typeface="Roboto"/>
              </a:rPr>
              <a:t>Reference link: </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https://huggingface.co/blog/how-to-generate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36"/>
          <p:cNvPicPr preferRelativeResize="0"/>
          <p:nvPr/>
        </p:nvPicPr>
        <p:blipFill rotWithShape="1">
          <a:blip r:embed="rId3">
            <a:alphaModFix/>
          </a:blip>
          <a:srcRect t="1136"/>
          <a:stretch/>
        </p:blipFill>
        <p:spPr>
          <a:xfrm>
            <a:off x="250375" y="214225"/>
            <a:ext cx="4958501" cy="4073276"/>
          </a:xfrm>
          <a:prstGeom prst="rect">
            <a:avLst/>
          </a:prstGeom>
          <a:noFill/>
          <a:ln>
            <a:noFill/>
          </a:ln>
        </p:spPr>
      </p:pic>
      <p:sp>
        <p:nvSpPr>
          <p:cNvPr id="223" name="Google Shape;223;p36"/>
          <p:cNvSpPr txBox="1"/>
          <p:nvPr/>
        </p:nvSpPr>
        <p:spPr>
          <a:xfrm>
            <a:off x="6048675" y="1448275"/>
            <a:ext cx="2449200" cy="183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2-Beam Search:</a:t>
            </a:r>
            <a:endParaRPr b="1">
              <a:solidFill>
                <a:schemeClr val="dk1"/>
              </a:solidFill>
            </a:endParaRPr>
          </a:p>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Beam search reduces the risk of missing hidden high probability word sequences by keeping the most likely </a:t>
            </a:r>
            <a:r>
              <a:rPr lang="en" sz="1100">
                <a:solidFill>
                  <a:schemeClr val="accent2"/>
                </a:solidFill>
              </a:rPr>
              <a:t>num_beams</a:t>
            </a:r>
            <a:r>
              <a:rPr lang="en" sz="1200">
                <a:solidFill>
                  <a:schemeClr val="accent2"/>
                </a:solidFill>
                <a:highlight>
                  <a:srgbClr val="FFFFFF"/>
                </a:highlight>
                <a:latin typeface="Roboto"/>
                <a:ea typeface="Roboto"/>
                <a:cs typeface="Roboto"/>
                <a:sym typeface="Roboto"/>
              </a:rPr>
              <a:t> of hypotheses at each time step and eventually choosing the hypothesis that has the overall highest probability. </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Let's illustrate with </a:t>
            </a:r>
            <a:r>
              <a:rPr lang="en" sz="1100">
                <a:solidFill>
                  <a:schemeClr val="accent2"/>
                </a:solidFill>
              </a:rPr>
              <a:t>num_beams=2</a:t>
            </a:r>
            <a:r>
              <a:rPr lang="en" sz="1200">
                <a:solidFill>
                  <a:schemeClr val="accent2"/>
                </a:solidFill>
                <a:highlight>
                  <a:srgbClr val="FFFFFF"/>
                </a:highlight>
                <a:latin typeface="Roboto"/>
                <a:ea typeface="Roboto"/>
                <a:cs typeface="Roboto"/>
                <a:sym typeface="Roboto"/>
              </a:rPr>
              <a:t>:</a:t>
            </a:r>
            <a:endParaRPr sz="1200">
              <a:solidFill>
                <a:schemeClr val="accent2"/>
              </a:solidFill>
              <a:highlight>
                <a:srgbClr val="FFFFFF"/>
              </a:highlight>
              <a:latin typeface="Roboto"/>
              <a:ea typeface="Roboto"/>
              <a:cs typeface="Roboto"/>
              <a:sym typeface="Roboto"/>
            </a:endParaRPr>
          </a:p>
        </p:txBody>
      </p:sp>
      <p:sp>
        <p:nvSpPr>
          <p:cNvPr id="224" name="Google Shape;224;p36"/>
          <p:cNvSpPr txBox="1"/>
          <p:nvPr/>
        </p:nvSpPr>
        <p:spPr>
          <a:xfrm>
            <a:off x="5454825" y="4382550"/>
            <a:ext cx="3438000" cy="52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rgbClr val="FFFFFF"/>
                </a:highlight>
                <a:latin typeface="Roboto"/>
                <a:ea typeface="Roboto"/>
                <a:cs typeface="Roboto"/>
                <a:sym typeface="Roboto"/>
              </a:rPr>
              <a:t>Reference link: </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https://huggingface.co/blog/how-to-generate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7"/>
          <p:cNvSpPr txBox="1"/>
          <p:nvPr/>
        </p:nvSpPr>
        <p:spPr>
          <a:xfrm>
            <a:off x="617650" y="1174425"/>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highlight>
                  <a:schemeClr val="lt1"/>
                </a:highlight>
                <a:latin typeface="Roboto"/>
                <a:ea typeface="Roboto"/>
                <a:cs typeface="Roboto"/>
                <a:sym typeface="Roboto"/>
              </a:rPr>
              <a:t>The </a:t>
            </a:r>
            <a:r>
              <a:rPr lang="en" sz="1200" b="1">
                <a:solidFill>
                  <a:schemeClr val="accent2"/>
                </a:solidFill>
                <a:highlight>
                  <a:schemeClr val="lt1"/>
                </a:highlight>
                <a:latin typeface="Roboto"/>
                <a:ea typeface="Roboto"/>
                <a:cs typeface="Roboto"/>
                <a:sym typeface="Roboto"/>
              </a:rPr>
              <a:t>BART model</a:t>
            </a:r>
            <a:r>
              <a:rPr lang="en" sz="1200">
                <a:solidFill>
                  <a:schemeClr val="accent2"/>
                </a:solidFill>
                <a:highlight>
                  <a:schemeClr val="lt1"/>
                </a:highlight>
                <a:latin typeface="Roboto"/>
                <a:ea typeface="Roboto"/>
                <a:cs typeface="Roboto"/>
                <a:sym typeface="Roboto"/>
              </a:rPr>
              <a:t> </a:t>
            </a:r>
            <a:r>
              <a:rPr lang="en" sz="1200" b="1">
                <a:solidFill>
                  <a:schemeClr val="accent2"/>
                </a:solidFill>
                <a:highlight>
                  <a:schemeClr val="lt1"/>
                </a:highlight>
                <a:latin typeface="Roboto"/>
                <a:ea typeface="Roboto"/>
                <a:cs typeface="Roboto"/>
                <a:sym typeface="Roboto"/>
              </a:rPr>
              <a:t>(</a:t>
            </a:r>
            <a:r>
              <a:rPr lang="en" sz="1200" b="1">
                <a:solidFill>
                  <a:schemeClr val="accent2"/>
                </a:solidFill>
                <a:highlight>
                  <a:schemeClr val="lt1"/>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Bayesian Additive Regression Trees</a:t>
            </a:r>
            <a:r>
              <a:rPr lang="en" sz="1200" b="1">
                <a:solidFill>
                  <a:srgbClr val="202124"/>
                </a:solidFill>
                <a:highlight>
                  <a:srgbClr val="FFFFFF"/>
                </a:highlight>
              </a:rPr>
              <a:t>) </a:t>
            </a:r>
            <a:r>
              <a:rPr lang="en" sz="1200">
                <a:solidFill>
                  <a:schemeClr val="accent2"/>
                </a:solidFill>
                <a:highlight>
                  <a:schemeClr val="lt1"/>
                </a:highlight>
                <a:latin typeface="Roboto"/>
                <a:ea typeface="Roboto"/>
                <a:cs typeface="Roboto"/>
                <a:sym typeface="Roboto"/>
              </a:rPr>
              <a:t>was presented in </a:t>
            </a:r>
            <a:r>
              <a:rPr lang="en" sz="1200" i="1">
                <a:solidFill>
                  <a:schemeClr val="accent2"/>
                </a:solidFill>
                <a:highlight>
                  <a:srgbClr val="FFFFFF"/>
                </a:highlight>
                <a:latin typeface="Roboto"/>
                <a:ea typeface="Roboto"/>
                <a:cs typeface="Roboto"/>
                <a:sym typeface="Roboto"/>
              </a:rPr>
              <a:t>“</a:t>
            </a:r>
            <a:r>
              <a:rPr lang="en" sz="1200" i="1">
                <a:solidFill>
                  <a:schemeClr val="accent2"/>
                </a:solidFill>
                <a:highlight>
                  <a:srgbClr val="FFFFFF"/>
                </a:highlight>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BART: Denoising Sequence-to-Sequence Pre-training for Natural Language Generation, Translation, and Comprehension</a:t>
            </a:r>
            <a:r>
              <a:rPr lang="en" sz="1200">
                <a:solidFill>
                  <a:schemeClr val="accent2"/>
                </a:solidFill>
                <a:highlight>
                  <a:schemeClr val="lt1"/>
                </a:highlight>
                <a:latin typeface="Roboto"/>
                <a:ea typeface="Roboto"/>
                <a:cs typeface="Roboto"/>
                <a:sym typeface="Roboto"/>
              </a:rPr>
              <a:t>’’ </a:t>
            </a:r>
            <a:r>
              <a:rPr lang="en" sz="1200" b="1">
                <a:solidFill>
                  <a:schemeClr val="accent2"/>
                </a:solidFill>
                <a:highlight>
                  <a:schemeClr val="lt1"/>
                </a:highlight>
                <a:latin typeface="Roboto"/>
                <a:ea typeface="Roboto"/>
                <a:cs typeface="Roboto"/>
                <a:sym typeface="Roboto"/>
              </a:rPr>
              <a:t> by Mike Lewis et al. 2019</a:t>
            </a:r>
            <a:endParaRPr sz="1200">
              <a:solidFill>
                <a:schemeClr val="accent2"/>
              </a:solidFill>
              <a:highlight>
                <a:schemeClr val="lt1"/>
              </a:highlight>
              <a:latin typeface="Roboto"/>
              <a:ea typeface="Roboto"/>
              <a:cs typeface="Roboto"/>
              <a:sym typeface="Roboto"/>
            </a:endParaRPr>
          </a:p>
          <a:p>
            <a:pPr marL="0" lvl="0" indent="0" algn="l" rtl="0">
              <a:spcBef>
                <a:spcPts val="0"/>
              </a:spcBef>
              <a:spcAft>
                <a:spcPts val="0"/>
              </a:spcAft>
              <a:buNone/>
            </a:pPr>
            <a:endParaRPr sz="1200">
              <a:solidFill>
                <a:schemeClr val="accent2"/>
              </a:solidFill>
              <a:highlight>
                <a:schemeClr val="lt1"/>
              </a:highlight>
              <a:latin typeface="Roboto"/>
              <a:ea typeface="Roboto"/>
              <a:cs typeface="Roboto"/>
              <a:sym typeface="Roboto"/>
            </a:endParaRPr>
          </a:p>
          <a:p>
            <a:pPr marL="0" lvl="0" indent="0" algn="l" rtl="0">
              <a:spcBef>
                <a:spcPts val="0"/>
              </a:spcBef>
              <a:spcAft>
                <a:spcPts val="0"/>
              </a:spcAft>
              <a:buNone/>
            </a:pPr>
            <a:r>
              <a:rPr lang="en" sz="1200">
                <a:solidFill>
                  <a:schemeClr val="accent2"/>
                </a:solidFill>
                <a:highlight>
                  <a:schemeClr val="lt1"/>
                </a:highlight>
                <a:latin typeface="Roboto"/>
                <a:ea typeface="Roboto"/>
                <a:cs typeface="Roboto"/>
                <a:sym typeface="Roboto"/>
              </a:rPr>
              <a:t>BART Transformers have many pre-trained models/weights, we chose:</a:t>
            </a:r>
            <a:endParaRPr sz="1200">
              <a:solidFill>
                <a:schemeClr val="accent2"/>
              </a:solidFill>
              <a:highlight>
                <a:schemeClr val="lt1"/>
              </a:highlight>
              <a:latin typeface="Roboto"/>
              <a:ea typeface="Roboto"/>
              <a:cs typeface="Roboto"/>
              <a:sym typeface="Roboto"/>
            </a:endParaRPr>
          </a:p>
          <a:p>
            <a:pPr marL="0" lvl="0" indent="0" algn="l" rtl="0">
              <a:lnSpc>
                <a:spcPct val="135714"/>
              </a:lnSpc>
              <a:spcBef>
                <a:spcPts val="0"/>
              </a:spcBef>
              <a:spcAft>
                <a:spcPts val="0"/>
              </a:spcAft>
              <a:buNone/>
            </a:pPr>
            <a:r>
              <a:rPr lang="en" sz="1200" b="1">
                <a:solidFill>
                  <a:schemeClr val="accent2"/>
                </a:solidFill>
                <a:highlight>
                  <a:schemeClr val="lt1"/>
                </a:highlight>
                <a:latin typeface="Roboto"/>
                <a:ea typeface="Roboto"/>
                <a:cs typeface="Roboto"/>
                <a:sym typeface="Roboto"/>
              </a:rPr>
              <a:t>“facebook/bart-large-cnn”</a:t>
            </a:r>
            <a:endParaRPr sz="1200">
              <a:solidFill>
                <a:schemeClr val="accent2"/>
              </a:solidFill>
              <a:highlight>
                <a:schemeClr val="lt1"/>
              </a:highlight>
              <a:latin typeface="Roboto"/>
              <a:ea typeface="Roboto"/>
              <a:cs typeface="Roboto"/>
              <a:sym typeface="Roboto"/>
            </a:endParaRPr>
          </a:p>
        </p:txBody>
      </p:sp>
      <p:sp>
        <p:nvSpPr>
          <p:cNvPr id="230" name="Google Shape;230;p37"/>
          <p:cNvSpPr txBox="1"/>
          <p:nvPr/>
        </p:nvSpPr>
        <p:spPr>
          <a:xfrm>
            <a:off x="6091275" y="4174425"/>
            <a:ext cx="2822100" cy="56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https://huggingface.co/transformers/model_doc/bart.htm</a:t>
            </a:r>
            <a:r>
              <a:rPr lang="en"/>
              <a:t>l</a:t>
            </a:r>
            <a:endParaRPr/>
          </a:p>
        </p:txBody>
      </p:sp>
      <p:sp>
        <p:nvSpPr>
          <p:cNvPr id="231" name="Google Shape;231;p37"/>
          <p:cNvSpPr txBox="1"/>
          <p:nvPr/>
        </p:nvSpPr>
        <p:spPr>
          <a:xfrm>
            <a:off x="6016725" y="3737825"/>
            <a:ext cx="30000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highlight>
                  <a:schemeClr val="lt1"/>
                </a:highlight>
                <a:latin typeface="Roboto"/>
                <a:ea typeface="Roboto"/>
                <a:cs typeface="Roboto"/>
                <a:sym typeface="Roboto"/>
              </a:rPr>
              <a:t>Reference link: </a:t>
            </a:r>
            <a:endParaRPr/>
          </a:p>
        </p:txBody>
      </p:sp>
      <p:pic>
        <p:nvPicPr>
          <p:cNvPr id="232" name="Google Shape;232;p37"/>
          <p:cNvPicPr preferRelativeResize="0"/>
          <p:nvPr/>
        </p:nvPicPr>
        <p:blipFill>
          <a:blip r:embed="rId5">
            <a:alphaModFix/>
          </a:blip>
          <a:stretch>
            <a:fillRect/>
          </a:stretch>
        </p:blipFill>
        <p:spPr>
          <a:xfrm>
            <a:off x="5634475" y="1372200"/>
            <a:ext cx="2429325" cy="16394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8"/>
          <p:cNvPicPr preferRelativeResize="0"/>
          <p:nvPr/>
        </p:nvPicPr>
        <p:blipFill>
          <a:blip r:embed="rId3">
            <a:alphaModFix/>
          </a:blip>
          <a:stretch>
            <a:fillRect/>
          </a:stretch>
        </p:blipFill>
        <p:spPr>
          <a:xfrm>
            <a:off x="4045474" y="0"/>
            <a:ext cx="5098522" cy="1765900"/>
          </a:xfrm>
          <a:prstGeom prst="rect">
            <a:avLst/>
          </a:prstGeom>
          <a:noFill/>
          <a:ln>
            <a:noFill/>
          </a:ln>
        </p:spPr>
      </p:pic>
      <p:pic>
        <p:nvPicPr>
          <p:cNvPr id="238" name="Google Shape;238;p38"/>
          <p:cNvPicPr preferRelativeResize="0"/>
          <p:nvPr/>
        </p:nvPicPr>
        <p:blipFill>
          <a:blip r:embed="rId4">
            <a:alphaModFix/>
          </a:blip>
          <a:stretch>
            <a:fillRect/>
          </a:stretch>
        </p:blipFill>
        <p:spPr>
          <a:xfrm>
            <a:off x="4045474" y="1836878"/>
            <a:ext cx="4924602" cy="2306547"/>
          </a:xfrm>
          <a:prstGeom prst="rect">
            <a:avLst/>
          </a:prstGeom>
          <a:noFill/>
          <a:ln>
            <a:noFill/>
          </a:ln>
        </p:spPr>
      </p:pic>
      <p:pic>
        <p:nvPicPr>
          <p:cNvPr id="239" name="Google Shape;239;p38"/>
          <p:cNvPicPr preferRelativeResize="0"/>
          <p:nvPr/>
        </p:nvPicPr>
        <p:blipFill>
          <a:blip r:embed="rId5">
            <a:alphaModFix/>
          </a:blip>
          <a:stretch>
            <a:fillRect/>
          </a:stretch>
        </p:blipFill>
        <p:spPr>
          <a:xfrm>
            <a:off x="4045475" y="4200025"/>
            <a:ext cx="5098528" cy="882700"/>
          </a:xfrm>
          <a:prstGeom prst="rect">
            <a:avLst/>
          </a:prstGeom>
          <a:noFill/>
          <a:ln>
            <a:noFill/>
          </a:ln>
        </p:spPr>
      </p:pic>
      <p:sp>
        <p:nvSpPr>
          <p:cNvPr id="240" name="Google Shape;240;p38"/>
          <p:cNvSpPr txBox="1"/>
          <p:nvPr/>
        </p:nvSpPr>
        <p:spPr>
          <a:xfrm>
            <a:off x="212975" y="2571750"/>
            <a:ext cx="3404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Section by Section Summarization</a:t>
            </a:r>
            <a:endParaRPr b="1"/>
          </a:p>
        </p:txBody>
      </p:sp>
      <p:sp>
        <p:nvSpPr>
          <p:cNvPr id="241" name="Google Shape;241;p38"/>
          <p:cNvSpPr txBox="1"/>
          <p:nvPr/>
        </p:nvSpPr>
        <p:spPr>
          <a:xfrm>
            <a:off x="99450" y="2891500"/>
            <a:ext cx="3404100" cy="52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b="1">
              <a:solidFill>
                <a:schemeClr val="accent2"/>
              </a:solidFill>
              <a:highlight>
                <a:srgbClr val="FFFFFF"/>
              </a:highlight>
              <a:latin typeface="Courier New"/>
              <a:ea typeface="Courier New"/>
              <a:cs typeface="Courier New"/>
              <a:sym typeface="Courier New"/>
            </a:endParaRPr>
          </a:p>
        </p:txBody>
      </p:sp>
      <p:pic>
        <p:nvPicPr>
          <p:cNvPr id="242" name="Google Shape;242;p38"/>
          <p:cNvPicPr preferRelativeResize="0"/>
          <p:nvPr/>
        </p:nvPicPr>
        <p:blipFill rotWithShape="1">
          <a:blip r:embed="rId5">
            <a:alphaModFix/>
          </a:blip>
          <a:srcRect t="58490" r="50082"/>
          <a:stretch/>
        </p:blipFill>
        <p:spPr>
          <a:xfrm>
            <a:off x="180038" y="3413200"/>
            <a:ext cx="3623878" cy="686700"/>
          </a:xfrm>
          <a:prstGeom prst="rect">
            <a:avLst/>
          </a:prstGeom>
          <a:noFill/>
          <a:ln>
            <a:noFill/>
          </a:ln>
        </p:spPr>
      </p:pic>
      <p:pic>
        <p:nvPicPr>
          <p:cNvPr id="243" name="Google Shape;243;p38"/>
          <p:cNvPicPr preferRelativeResize="0"/>
          <p:nvPr/>
        </p:nvPicPr>
        <p:blipFill>
          <a:blip r:embed="rId6">
            <a:alphaModFix/>
          </a:blip>
          <a:stretch>
            <a:fillRect/>
          </a:stretch>
        </p:blipFill>
        <p:spPr>
          <a:xfrm>
            <a:off x="631250" y="949300"/>
            <a:ext cx="2207200" cy="14895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p39"/>
          <p:cNvPicPr preferRelativeResize="0"/>
          <p:nvPr/>
        </p:nvPicPr>
        <p:blipFill>
          <a:blip r:embed="rId3">
            <a:alphaModFix/>
          </a:blip>
          <a:stretch>
            <a:fillRect/>
          </a:stretch>
        </p:blipFill>
        <p:spPr>
          <a:xfrm>
            <a:off x="109800" y="3274575"/>
            <a:ext cx="8358234" cy="1211975"/>
          </a:xfrm>
          <a:prstGeom prst="rect">
            <a:avLst/>
          </a:prstGeom>
          <a:noFill/>
          <a:ln>
            <a:noFill/>
          </a:ln>
        </p:spPr>
      </p:pic>
      <p:sp>
        <p:nvSpPr>
          <p:cNvPr id="249" name="Google Shape;249;p39"/>
          <p:cNvSpPr txBox="1"/>
          <p:nvPr/>
        </p:nvSpPr>
        <p:spPr>
          <a:xfrm>
            <a:off x="4085700" y="5865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Schedule</a:t>
            </a:r>
            <a:endParaRPr sz="1050" b="1">
              <a:solidFill>
                <a:schemeClr val="accent2"/>
              </a:solidFill>
              <a:highlight>
                <a:srgbClr val="FFFFFF"/>
              </a:highlight>
              <a:latin typeface="Courier New"/>
              <a:ea typeface="Courier New"/>
              <a:cs typeface="Courier New"/>
              <a:sym typeface="Courier New"/>
            </a:endParaRPr>
          </a:p>
        </p:txBody>
      </p:sp>
      <p:pic>
        <p:nvPicPr>
          <p:cNvPr id="250" name="Google Shape;250;p39"/>
          <p:cNvPicPr preferRelativeResize="0"/>
          <p:nvPr/>
        </p:nvPicPr>
        <p:blipFill>
          <a:blip r:embed="rId4">
            <a:alphaModFix/>
          </a:blip>
          <a:stretch>
            <a:fillRect/>
          </a:stretch>
        </p:blipFill>
        <p:spPr>
          <a:xfrm>
            <a:off x="109800" y="790763"/>
            <a:ext cx="6325422" cy="2049775"/>
          </a:xfrm>
          <a:prstGeom prst="rect">
            <a:avLst/>
          </a:prstGeom>
          <a:noFill/>
          <a:ln>
            <a:noFill/>
          </a:ln>
        </p:spPr>
      </p:pic>
      <p:sp>
        <p:nvSpPr>
          <p:cNvPr id="251" name="Google Shape;251;p39"/>
          <p:cNvSpPr txBox="1"/>
          <p:nvPr/>
        </p:nvSpPr>
        <p:spPr>
          <a:xfrm>
            <a:off x="0" y="2840525"/>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BART_Generic parameters</a:t>
            </a:r>
            <a:endParaRPr/>
          </a:p>
        </p:txBody>
      </p:sp>
      <p:pic>
        <p:nvPicPr>
          <p:cNvPr id="252" name="Google Shape;252;p39"/>
          <p:cNvPicPr preferRelativeResize="0"/>
          <p:nvPr/>
        </p:nvPicPr>
        <p:blipFill>
          <a:blip r:embed="rId5">
            <a:alphaModFix/>
          </a:blip>
          <a:stretch>
            <a:fillRect/>
          </a:stretch>
        </p:blipFill>
        <p:spPr>
          <a:xfrm>
            <a:off x="6758827" y="1321475"/>
            <a:ext cx="1795923" cy="1211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40"/>
          <p:cNvPicPr preferRelativeResize="0"/>
          <p:nvPr/>
        </p:nvPicPr>
        <p:blipFill>
          <a:blip r:embed="rId3">
            <a:alphaModFix/>
          </a:blip>
          <a:stretch>
            <a:fillRect/>
          </a:stretch>
        </p:blipFill>
        <p:spPr>
          <a:xfrm>
            <a:off x="99150" y="2619138"/>
            <a:ext cx="8839204" cy="1062564"/>
          </a:xfrm>
          <a:prstGeom prst="rect">
            <a:avLst/>
          </a:prstGeom>
          <a:noFill/>
          <a:ln>
            <a:noFill/>
          </a:ln>
        </p:spPr>
      </p:pic>
      <p:sp>
        <p:nvSpPr>
          <p:cNvPr id="258" name="Google Shape;258;p40"/>
          <p:cNvSpPr txBox="1"/>
          <p:nvPr/>
        </p:nvSpPr>
        <p:spPr>
          <a:xfrm>
            <a:off x="99150" y="2068325"/>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BART_Generic parameters</a:t>
            </a:r>
            <a:endParaRPr/>
          </a:p>
        </p:txBody>
      </p:sp>
      <p:sp>
        <p:nvSpPr>
          <p:cNvPr id="259" name="Google Shape;259;p40"/>
          <p:cNvSpPr txBox="1"/>
          <p:nvPr/>
        </p:nvSpPr>
        <p:spPr>
          <a:xfrm>
            <a:off x="4085700" y="5865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Charge</a:t>
            </a:r>
            <a:endParaRPr sz="1050" b="1">
              <a:solidFill>
                <a:schemeClr val="accent2"/>
              </a:solidFill>
              <a:highlight>
                <a:srgbClr val="FFFFFF"/>
              </a:highlight>
              <a:latin typeface="Courier New"/>
              <a:ea typeface="Courier New"/>
              <a:cs typeface="Courier New"/>
              <a:sym typeface="Courier New"/>
            </a:endParaRPr>
          </a:p>
        </p:txBody>
      </p:sp>
      <p:pic>
        <p:nvPicPr>
          <p:cNvPr id="260" name="Google Shape;260;p40"/>
          <p:cNvPicPr preferRelativeResize="0"/>
          <p:nvPr/>
        </p:nvPicPr>
        <p:blipFill>
          <a:blip r:embed="rId4">
            <a:alphaModFix/>
          </a:blip>
          <a:stretch>
            <a:fillRect/>
          </a:stretch>
        </p:blipFill>
        <p:spPr>
          <a:xfrm>
            <a:off x="5622775" y="857300"/>
            <a:ext cx="2429325" cy="1639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ctrTitle"/>
          </p:nvPr>
        </p:nvSpPr>
        <p:spPr>
          <a:xfrm>
            <a:off x="311700" y="744575"/>
            <a:ext cx="85206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Statement</a:t>
            </a:r>
            <a:endParaRPr/>
          </a:p>
        </p:txBody>
      </p:sp>
      <p:sp>
        <p:nvSpPr>
          <p:cNvPr id="67" name="Google Shape;67;p15"/>
          <p:cNvSpPr txBox="1">
            <a:spLocks noGrp="1"/>
          </p:cNvSpPr>
          <p:nvPr>
            <p:ph type="subTitle" idx="1"/>
          </p:nvPr>
        </p:nvSpPr>
        <p:spPr>
          <a:xfrm>
            <a:off x="311700" y="1537175"/>
            <a:ext cx="8520600" cy="31776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en" sz="1800">
                <a:solidFill>
                  <a:schemeClr val="dk1"/>
                </a:solidFill>
              </a:rPr>
              <a:t>In this project, you will be given several Statement of Work (SoWs) documents from TELUS which will be used for training/developing and testing purposes of this project. The SoW is the document that captures and defines all aspects of the project. It includes all the deliverables and the timetable for the project and is an extremely detailed document which lays the foundation for the project plan. This use case requires you to develop a NLP model to produce a summary of the SOW documents in roughly 200 to 400 words.</a:t>
            </a:r>
            <a:endParaRPr sz="30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41"/>
          <p:cNvPicPr preferRelativeResize="0"/>
          <p:nvPr/>
        </p:nvPicPr>
        <p:blipFill>
          <a:blip r:embed="rId3">
            <a:alphaModFix/>
          </a:blip>
          <a:stretch>
            <a:fillRect/>
          </a:stretch>
        </p:blipFill>
        <p:spPr>
          <a:xfrm>
            <a:off x="4044300" y="1129375"/>
            <a:ext cx="5099700" cy="2357750"/>
          </a:xfrm>
          <a:prstGeom prst="rect">
            <a:avLst/>
          </a:prstGeom>
          <a:noFill/>
          <a:ln>
            <a:noFill/>
          </a:ln>
        </p:spPr>
      </p:pic>
      <p:sp>
        <p:nvSpPr>
          <p:cNvPr id="266" name="Google Shape;266;p41"/>
          <p:cNvSpPr txBox="1"/>
          <p:nvPr/>
        </p:nvSpPr>
        <p:spPr>
          <a:xfrm>
            <a:off x="95850" y="1591575"/>
            <a:ext cx="3876300" cy="176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The </a:t>
            </a:r>
            <a:r>
              <a:rPr lang="en" sz="1200" b="1">
                <a:solidFill>
                  <a:schemeClr val="accent2"/>
                </a:solidFill>
                <a:highlight>
                  <a:srgbClr val="FFFFFF"/>
                </a:highlight>
                <a:latin typeface="Roboto"/>
                <a:ea typeface="Roboto"/>
                <a:cs typeface="Roboto"/>
                <a:sym typeface="Roboto"/>
              </a:rPr>
              <a:t>T5 model</a:t>
            </a:r>
            <a:r>
              <a:rPr lang="en" sz="1200">
                <a:solidFill>
                  <a:schemeClr val="accent2"/>
                </a:solidFill>
                <a:highlight>
                  <a:srgbClr val="FFFFFF"/>
                </a:highlight>
                <a:latin typeface="Roboto"/>
                <a:ea typeface="Roboto"/>
                <a:cs typeface="Roboto"/>
                <a:sym typeface="Roboto"/>
              </a:rPr>
              <a:t> </a:t>
            </a:r>
            <a:r>
              <a:rPr lang="en" sz="1200" b="1">
                <a:solidFill>
                  <a:schemeClr val="accent2"/>
                </a:solidFill>
                <a:highlight>
                  <a:srgbClr val="FFFFFF"/>
                </a:highlight>
                <a:latin typeface="Roboto"/>
                <a:ea typeface="Roboto"/>
                <a:cs typeface="Roboto"/>
                <a:sym typeface="Roboto"/>
              </a:rPr>
              <a:t>(</a:t>
            </a:r>
            <a:r>
              <a:rPr lang="en" sz="1200" b="1">
                <a:solidFill>
                  <a:srgbClr val="202124"/>
                </a:solidFill>
                <a:highlight>
                  <a:srgbClr val="FFFFFF"/>
                </a:highlight>
              </a:rPr>
              <a:t>Text-to-Text Transfer Transformer) </a:t>
            </a:r>
            <a:r>
              <a:rPr lang="en" sz="1200">
                <a:solidFill>
                  <a:schemeClr val="accent2"/>
                </a:solidFill>
                <a:highlight>
                  <a:srgbClr val="FFFFFF"/>
                </a:highlight>
                <a:latin typeface="Roboto"/>
                <a:ea typeface="Roboto"/>
                <a:cs typeface="Roboto"/>
                <a:sym typeface="Roboto"/>
              </a:rPr>
              <a:t>was presented in </a:t>
            </a: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a:t>
            </a:r>
            <a:r>
              <a:rPr lang="en" sz="1200" i="1">
                <a:solidFill>
                  <a:schemeClr val="accent2"/>
                </a:solidFill>
                <a:highlight>
                  <a:srgbClr val="FFFFFF"/>
                </a:highlight>
                <a:latin typeface="Roboto"/>
                <a:ea typeface="Roboto"/>
                <a:cs typeface="Roboto"/>
                <a:sym typeface="Roboto"/>
              </a:rPr>
              <a:t>Exploring the Limits of Transfer Learning with a Unified Text-to-Text Transformer</a:t>
            </a:r>
            <a:r>
              <a:rPr lang="en" sz="1200" b="1" i="1">
                <a:solidFill>
                  <a:schemeClr val="accent2"/>
                </a:solidFill>
                <a:highlight>
                  <a:srgbClr val="FFFFFF"/>
                </a:highlight>
                <a:latin typeface="Roboto"/>
                <a:ea typeface="Roboto"/>
                <a:cs typeface="Roboto"/>
                <a:sym typeface="Roboto"/>
              </a:rPr>
              <a:t>"</a:t>
            </a:r>
            <a:r>
              <a:rPr lang="en" sz="1200">
                <a:solidFill>
                  <a:schemeClr val="accent2"/>
                </a:solidFill>
                <a:highlight>
                  <a:srgbClr val="FFFFFF"/>
                </a:highlight>
                <a:latin typeface="Roboto"/>
                <a:ea typeface="Roboto"/>
                <a:cs typeface="Roboto"/>
                <a:sym typeface="Roboto"/>
              </a:rPr>
              <a:t>  </a:t>
            </a:r>
            <a:r>
              <a:rPr lang="en" sz="1200" b="1">
                <a:solidFill>
                  <a:schemeClr val="accent2"/>
                </a:solidFill>
                <a:highlight>
                  <a:srgbClr val="FFFFFF"/>
                </a:highlight>
                <a:latin typeface="Roboto"/>
                <a:ea typeface="Roboto"/>
                <a:cs typeface="Roboto"/>
                <a:sym typeface="Roboto"/>
              </a:rPr>
              <a:t>by Colin Raffel et al. 2019</a:t>
            </a:r>
            <a:endParaRPr sz="1200" b="1">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endParaRPr sz="1200" b="1">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T5 Transformers have many pre-trained models/weights, we chose:</a:t>
            </a:r>
            <a:endParaRPr sz="1200">
              <a:solidFill>
                <a:schemeClr val="accent2"/>
              </a:solidFill>
              <a:highlight>
                <a:srgbClr val="FFFFFF"/>
              </a:highlight>
              <a:latin typeface="Roboto"/>
              <a:ea typeface="Roboto"/>
              <a:cs typeface="Roboto"/>
              <a:sym typeface="Roboto"/>
            </a:endParaRPr>
          </a:p>
          <a:p>
            <a:pPr marL="0" lvl="0" indent="0" algn="l" rtl="0">
              <a:lnSpc>
                <a:spcPct val="135714"/>
              </a:lnSpc>
              <a:spcBef>
                <a:spcPts val="0"/>
              </a:spcBef>
              <a:spcAft>
                <a:spcPts val="0"/>
              </a:spcAft>
              <a:buNone/>
            </a:pPr>
            <a:r>
              <a:rPr lang="en" sz="1200" b="1">
                <a:solidFill>
                  <a:schemeClr val="accent2"/>
                </a:solidFill>
                <a:highlight>
                  <a:srgbClr val="FFFFFF"/>
                </a:highlight>
                <a:latin typeface="Roboto"/>
                <a:ea typeface="Roboto"/>
                <a:cs typeface="Roboto"/>
                <a:sym typeface="Roboto"/>
              </a:rPr>
              <a:t>"T5-small" </a:t>
            </a:r>
            <a:r>
              <a:rPr lang="en" sz="1200">
                <a:solidFill>
                  <a:schemeClr val="accent2"/>
                </a:solidFill>
                <a:highlight>
                  <a:srgbClr val="FFFFFF"/>
                </a:highlight>
                <a:latin typeface="Roboto"/>
                <a:ea typeface="Roboto"/>
                <a:cs typeface="Roboto"/>
                <a:sym typeface="Roboto"/>
              </a:rPr>
              <a:t> since it was computationally faster </a:t>
            </a:r>
            <a:endParaRPr sz="1200">
              <a:solidFill>
                <a:schemeClr val="accent2"/>
              </a:solidFill>
              <a:highlight>
                <a:srgbClr val="FFFFFF"/>
              </a:highlight>
              <a:latin typeface="Roboto"/>
              <a:ea typeface="Roboto"/>
              <a:cs typeface="Roboto"/>
              <a:sym typeface="Roboto"/>
            </a:endParaRPr>
          </a:p>
          <a:p>
            <a:pPr marL="0" lvl="0" indent="0" algn="l" rtl="0">
              <a:lnSpc>
                <a:spcPct val="135714"/>
              </a:lnSpc>
              <a:spcBef>
                <a:spcPts val="0"/>
              </a:spcBef>
              <a:spcAft>
                <a:spcPts val="0"/>
              </a:spcAft>
              <a:buClr>
                <a:schemeClr val="dk1"/>
              </a:buClr>
              <a:buSzPts val="1100"/>
              <a:buFont typeface="Arial"/>
              <a:buNone/>
            </a:pPr>
            <a:endParaRPr sz="1200">
              <a:solidFill>
                <a:schemeClr val="accent2"/>
              </a:solidFill>
              <a:highlight>
                <a:srgbClr val="FFFFFF"/>
              </a:highlight>
              <a:latin typeface="Roboto"/>
              <a:ea typeface="Roboto"/>
              <a:cs typeface="Roboto"/>
              <a:sym typeface="Roboto"/>
            </a:endParaRPr>
          </a:p>
          <a:p>
            <a:pPr marL="0" lvl="0" indent="0" algn="l" rtl="0">
              <a:spcBef>
                <a:spcPts val="0"/>
              </a:spcBef>
              <a:spcAft>
                <a:spcPts val="0"/>
              </a:spcAft>
              <a:buNone/>
            </a:pPr>
            <a:endParaRPr sz="1200">
              <a:solidFill>
                <a:schemeClr val="accent2"/>
              </a:solidFill>
              <a:highlight>
                <a:srgbClr val="FFFFFF"/>
              </a:highlight>
              <a:latin typeface="Roboto"/>
              <a:ea typeface="Roboto"/>
              <a:cs typeface="Roboto"/>
              <a:sym typeface="Roboto"/>
            </a:endParaRPr>
          </a:p>
        </p:txBody>
      </p:sp>
      <p:sp>
        <p:nvSpPr>
          <p:cNvPr id="267" name="Google Shape;267;p41"/>
          <p:cNvSpPr txBox="1"/>
          <p:nvPr/>
        </p:nvSpPr>
        <p:spPr>
          <a:xfrm>
            <a:off x="4572000" y="4276250"/>
            <a:ext cx="4392300" cy="61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highlight>
                  <a:srgbClr val="FFFFFF"/>
                </a:highlight>
                <a:latin typeface="Roboto"/>
                <a:ea typeface="Roboto"/>
                <a:cs typeface="Roboto"/>
                <a:sym typeface="Roboto"/>
              </a:rPr>
              <a:t>Reference link: </a:t>
            </a:r>
            <a:r>
              <a:rPr lang="en" sz="1200" u="sng">
                <a:solidFill>
                  <a:schemeClr val="hlink"/>
                </a:solidFill>
                <a:highlight>
                  <a:srgbClr val="FFFFFF"/>
                </a:highlight>
                <a:latin typeface="Roboto"/>
                <a:ea typeface="Roboto"/>
                <a:cs typeface="Roboto"/>
                <a:sym typeface="Roboto"/>
                <a:hlinkClick r:id="rId4"/>
              </a:rPr>
              <a:t>https://ai.googleblog.com/2020/02/exploring-transfer-learning-with-t5.html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42"/>
          <p:cNvPicPr preferRelativeResize="0"/>
          <p:nvPr/>
        </p:nvPicPr>
        <p:blipFill>
          <a:blip r:embed="rId3">
            <a:alphaModFix/>
          </a:blip>
          <a:stretch>
            <a:fillRect/>
          </a:stretch>
        </p:blipFill>
        <p:spPr>
          <a:xfrm>
            <a:off x="3547725" y="0"/>
            <a:ext cx="5199747" cy="1884199"/>
          </a:xfrm>
          <a:prstGeom prst="rect">
            <a:avLst/>
          </a:prstGeom>
          <a:noFill/>
          <a:ln>
            <a:noFill/>
          </a:ln>
        </p:spPr>
      </p:pic>
      <p:pic>
        <p:nvPicPr>
          <p:cNvPr id="273" name="Google Shape;273;p42"/>
          <p:cNvPicPr preferRelativeResize="0"/>
          <p:nvPr/>
        </p:nvPicPr>
        <p:blipFill>
          <a:blip r:embed="rId4">
            <a:alphaModFix/>
          </a:blip>
          <a:stretch>
            <a:fillRect/>
          </a:stretch>
        </p:blipFill>
        <p:spPr>
          <a:xfrm>
            <a:off x="3547725" y="1884200"/>
            <a:ext cx="5304178" cy="2204350"/>
          </a:xfrm>
          <a:prstGeom prst="rect">
            <a:avLst/>
          </a:prstGeom>
          <a:noFill/>
          <a:ln>
            <a:noFill/>
          </a:ln>
        </p:spPr>
      </p:pic>
      <p:pic>
        <p:nvPicPr>
          <p:cNvPr id="274" name="Google Shape;274;p42"/>
          <p:cNvPicPr preferRelativeResize="0"/>
          <p:nvPr/>
        </p:nvPicPr>
        <p:blipFill>
          <a:blip r:embed="rId5">
            <a:alphaModFix/>
          </a:blip>
          <a:stretch>
            <a:fillRect/>
          </a:stretch>
        </p:blipFill>
        <p:spPr>
          <a:xfrm>
            <a:off x="3547726" y="4238296"/>
            <a:ext cx="5429751" cy="924125"/>
          </a:xfrm>
          <a:prstGeom prst="rect">
            <a:avLst/>
          </a:prstGeom>
          <a:noFill/>
          <a:ln>
            <a:noFill/>
          </a:ln>
        </p:spPr>
      </p:pic>
      <p:pic>
        <p:nvPicPr>
          <p:cNvPr id="275" name="Google Shape;275;p42"/>
          <p:cNvPicPr preferRelativeResize="0"/>
          <p:nvPr/>
        </p:nvPicPr>
        <p:blipFill rotWithShape="1">
          <a:blip r:embed="rId5">
            <a:alphaModFix/>
          </a:blip>
          <a:srcRect t="56963" r="49874" b="-5406"/>
          <a:stretch/>
        </p:blipFill>
        <p:spPr>
          <a:xfrm>
            <a:off x="102925" y="3413200"/>
            <a:ext cx="3404097" cy="825100"/>
          </a:xfrm>
          <a:prstGeom prst="rect">
            <a:avLst/>
          </a:prstGeom>
          <a:noFill/>
          <a:ln>
            <a:noFill/>
          </a:ln>
        </p:spPr>
      </p:pic>
      <p:pic>
        <p:nvPicPr>
          <p:cNvPr id="276" name="Google Shape;276;p42"/>
          <p:cNvPicPr preferRelativeResize="0"/>
          <p:nvPr/>
        </p:nvPicPr>
        <p:blipFill>
          <a:blip r:embed="rId6">
            <a:alphaModFix/>
          </a:blip>
          <a:stretch>
            <a:fillRect/>
          </a:stretch>
        </p:blipFill>
        <p:spPr>
          <a:xfrm>
            <a:off x="1039925" y="781200"/>
            <a:ext cx="1423675" cy="1689425"/>
          </a:xfrm>
          <a:prstGeom prst="rect">
            <a:avLst/>
          </a:prstGeom>
          <a:noFill/>
          <a:ln>
            <a:noFill/>
          </a:ln>
        </p:spPr>
      </p:pic>
      <p:sp>
        <p:nvSpPr>
          <p:cNvPr id="277" name="Google Shape;277;p42"/>
          <p:cNvSpPr txBox="1"/>
          <p:nvPr/>
        </p:nvSpPr>
        <p:spPr>
          <a:xfrm>
            <a:off x="212975" y="2571750"/>
            <a:ext cx="3404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Section by Section Summarization</a:t>
            </a:r>
            <a:endParaRPr b="1"/>
          </a:p>
        </p:txBody>
      </p:sp>
      <p:sp>
        <p:nvSpPr>
          <p:cNvPr id="278" name="Google Shape;278;p42"/>
          <p:cNvSpPr txBox="1"/>
          <p:nvPr/>
        </p:nvSpPr>
        <p:spPr>
          <a:xfrm>
            <a:off x="99450" y="2891500"/>
            <a:ext cx="3404100" cy="52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b="1">
              <a:solidFill>
                <a:schemeClr val="accent2"/>
              </a:solidFill>
              <a:highlight>
                <a:srgbClr val="FFFFFF"/>
              </a:highlight>
              <a:latin typeface="Courier New"/>
              <a:ea typeface="Courier New"/>
              <a:cs typeface="Courier New"/>
              <a:sym typeface="Courier New"/>
            </a:endParaRPr>
          </a:p>
        </p:txBody>
      </p:sp>
      <p:pic>
        <p:nvPicPr>
          <p:cNvPr id="279" name="Google Shape;279;p42"/>
          <p:cNvPicPr preferRelativeResize="0"/>
          <p:nvPr/>
        </p:nvPicPr>
        <p:blipFill>
          <a:blip r:embed="rId7">
            <a:alphaModFix/>
          </a:blip>
          <a:stretch>
            <a:fillRect/>
          </a:stretch>
        </p:blipFill>
        <p:spPr>
          <a:xfrm>
            <a:off x="3547725" y="3617325"/>
            <a:ext cx="5429749" cy="620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284" name="Google Shape;284;p43"/>
          <p:cNvPicPr preferRelativeResize="0"/>
          <p:nvPr/>
        </p:nvPicPr>
        <p:blipFill>
          <a:blip r:embed="rId3">
            <a:alphaModFix/>
          </a:blip>
          <a:stretch>
            <a:fillRect/>
          </a:stretch>
        </p:blipFill>
        <p:spPr>
          <a:xfrm>
            <a:off x="109800" y="314588"/>
            <a:ext cx="6325422" cy="2049775"/>
          </a:xfrm>
          <a:prstGeom prst="rect">
            <a:avLst/>
          </a:prstGeom>
          <a:noFill/>
          <a:ln>
            <a:noFill/>
          </a:ln>
        </p:spPr>
      </p:pic>
      <p:sp>
        <p:nvSpPr>
          <p:cNvPr id="285" name="Google Shape;285;p43"/>
          <p:cNvSpPr txBox="1"/>
          <p:nvPr/>
        </p:nvSpPr>
        <p:spPr>
          <a:xfrm>
            <a:off x="4401325" y="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Schedule</a:t>
            </a:r>
            <a:endParaRPr sz="1050" b="1">
              <a:solidFill>
                <a:schemeClr val="accent2"/>
              </a:solidFill>
              <a:highlight>
                <a:srgbClr val="FFFFFF"/>
              </a:highlight>
              <a:latin typeface="Courier New"/>
              <a:ea typeface="Courier New"/>
              <a:cs typeface="Courier New"/>
              <a:sym typeface="Courier New"/>
            </a:endParaRPr>
          </a:p>
        </p:txBody>
      </p:sp>
      <p:sp>
        <p:nvSpPr>
          <p:cNvPr id="286" name="Google Shape;286;p43"/>
          <p:cNvSpPr txBox="1"/>
          <p:nvPr/>
        </p:nvSpPr>
        <p:spPr>
          <a:xfrm>
            <a:off x="0" y="2364350"/>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T5_customized parameters</a:t>
            </a:r>
            <a:endParaRPr/>
          </a:p>
        </p:txBody>
      </p:sp>
      <p:sp>
        <p:nvSpPr>
          <p:cNvPr id="287" name="Google Shape;287;p43"/>
          <p:cNvSpPr txBox="1"/>
          <p:nvPr/>
        </p:nvSpPr>
        <p:spPr>
          <a:xfrm>
            <a:off x="0" y="3748450"/>
            <a:ext cx="3000000" cy="28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T5_Generic parameters</a:t>
            </a:r>
            <a:endParaRPr/>
          </a:p>
        </p:txBody>
      </p:sp>
      <p:pic>
        <p:nvPicPr>
          <p:cNvPr id="288" name="Google Shape;288;p43"/>
          <p:cNvPicPr preferRelativeResize="0"/>
          <p:nvPr/>
        </p:nvPicPr>
        <p:blipFill>
          <a:blip r:embed="rId4">
            <a:alphaModFix/>
          </a:blip>
          <a:stretch>
            <a:fillRect/>
          </a:stretch>
        </p:blipFill>
        <p:spPr>
          <a:xfrm>
            <a:off x="109800" y="2654774"/>
            <a:ext cx="7951552" cy="1153150"/>
          </a:xfrm>
          <a:prstGeom prst="rect">
            <a:avLst/>
          </a:prstGeom>
          <a:noFill/>
          <a:ln>
            <a:noFill/>
          </a:ln>
        </p:spPr>
      </p:pic>
      <p:pic>
        <p:nvPicPr>
          <p:cNvPr id="289" name="Google Shape;289;p43"/>
          <p:cNvPicPr preferRelativeResize="0"/>
          <p:nvPr/>
        </p:nvPicPr>
        <p:blipFill rotWithShape="1">
          <a:blip r:embed="rId5">
            <a:alphaModFix/>
          </a:blip>
          <a:srcRect r="1332"/>
          <a:stretch/>
        </p:blipFill>
        <p:spPr>
          <a:xfrm>
            <a:off x="109800" y="4098350"/>
            <a:ext cx="7898299" cy="845925"/>
          </a:xfrm>
          <a:prstGeom prst="rect">
            <a:avLst/>
          </a:prstGeom>
          <a:noFill/>
          <a:ln>
            <a:noFill/>
          </a:ln>
        </p:spPr>
      </p:pic>
      <p:pic>
        <p:nvPicPr>
          <p:cNvPr id="290" name="Google Shape;290;p43"/>
          <p:cNvPicPr preferRelativeResize="0"/>
          <p:nvPr/>
        </p:nvPicPr>
        <p:blipFill>
          <a:blip r:embed="rId6">
            <a:alphaModFix/>
          </a:blip>
          <a:stretch>
            <a:fillRect/>
          </a:stretch>
        </p:blipFill>
        <p:spPr>
          <a:xfrm>
            <a:off x="8164125" y="2181650"/>
            <a:ext cx="541230" cy="642250"/>
          </a:xfrm>
          <a:prstGeom prst="rect">
            <a:avLst/>
          </a:prstGeom>
          <a:noFill/>
          <a:ln>
            <a:noFill/>
          </a:ln>
        </p:spPr>
      </p:pic>
      <p:pic>
        <p:nvPicPr>
          <p:cNvPr id="291" name="Google Shape;291;p43"/>
          <p:cNvPicPr preferRelativeResize="0"/>
          <p:nvPr/>
        </p:nvPicPr>
        <p:blipFill>
          <a:blip r:embed="rId6">
            <a:alphaModFix/>
          </a:blip>
          <a:stretch>
            <a:fillRect/>
          </a:stretch>
        </p:blipFill>
        <p:spPr>
          <a:xfrm>
            <a:off x="8241975" y="3899450"/>
            <a:ext cx="541230" cy="642250"/>
          </a:xfrm>
          <a:prstGeom prst="rect">
            <a:avLst/>
          </a:prstGeom>
          <a:noFill/>
          <a:ln>
            <a:noFill/>
          </a:ln>
        </p:spPr>
      </p:pic>
      <p:cxnSp>
        <p:nvCxnSpPr>
          <p:cNvPr id="292" name="Google Shape;292;p43"/>
          <p:cNvCxnSpPr/>
          <p:nvPr/>
        </p:nvCxnSpPr>
        <p:spPr>
          <a:xfrm>
            <a:off x="3440250" y="3221000"/>
            <a:ext cx="666000" cy="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43"/>
          <p:cNvCxnSpPr/>
          <p:nvPr/>
        </p:nvCxnSpPr>
        <p:spPr>
          <a:xfrm rot="10800000" flipH="1">
            <a:off x="2293500" y="1096200"/>
            <a:ext cx="2091300" cy="84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4"/>
          <p:cNvSpPr txBox="1"/>
          <p:nvPr/>
        </p:nvSpPr>
        <p:spPr>
          <a:xfrm>
            <a:off x="4085700" y="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Schedule</a:t>
            </a:r>
            <a:endParaRPr sz="1050" b="1">
              <a:solidFill>
                <a:schemeClr val="accent2"/>
              </a:solidFill>
              <a:highlight>
                <a:srgbClr val="FFFFFF"/>
              </a:highlight>
              <a:latin typeface="Courier New"/>
              <a:ea typeface="Courier New"/>
              <a:cs typeface="Courier New"/>
              <a:sym typeface="Courier New"/>
            </a:endParaRPr>
          </a:p>
        </p:txBody>
      </p:sp>
      <p:sp>
        <p:nvSpPr>
          <p:cNvPr id="299" name="Google Shape;299;p44"/>
          <p:cNvSpPr txBox="1"/>
          <p:nvPr/>
        </p:nvSpPr>
        <p:spPr>
          <a:xfrm>
            <a:off x="0" y="704400"/>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T5_customized parameters</a:t>
            </a:r>
            <a:endParaRPr/>
          </a:p>
        </p:txBody>
      </p:sp>
      <p:sp>
        <p:nvSpPr>
          <p:cNvPr id="300" name="Google Shape;300;p44"/>
          <p:cNvSpPr txBox="1"/>
          <p:nvPr/>
        </p:nvSpPr>
        <p:spPr>
          <a:xfrm>
            <a:off x="0" y="2088500"/>
            <a:ext cx="3000000" cy="28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T5_Generic parameters</a:t>
            </a:r>
            <a:endParaRPr/>
          </a:p>
        </p:txBody>
      </p:sp>
      <p:pic>
        <p:nvPicPr>
          <p:cNvPr id="301" name="Google Shape;301;p44"/>
          <p:cNvPicPr preferRelativeResize="0"/>
          <p:nvPr/>
        </p:nvPicPr>
        <p:blipFill>
          <a:blip r:embed="rId3">
            <a:alphaModFix/>
          </a:blip>
          <a:stretch>
            <a:fillRect/>
          </a:stretch>
        </p:blipFill>
        <p:spPr>
          <a:xfrm>
            <a:off x="109800" y="994824"/>
            <a:ext cx="7951552" cy="1153150"/>
          </a:xfrm>
          <a:prstGeom prst="rect">
            <a:avLst/>
          </a:prstGeom>
          <a:noFill/>
          <a:ln>
            <a:noFill/>
          </a:ln>
        </p:spPr>
      </p:pic>
      <p:pic>
        <p:nvPicPr>
          <p:cNvPr id="302" name="Google Shape;302;p44"/>
          <p:cNvPicPr preferRelativeResize="0"/>
          <p:nvPr/>
        </p:nvPicPr>
        <p:blipFill rotWithShape="1">
          <a:blip r:embed="rId4">
            <a:alphaModFix/>
          </a:blip>
          <a:srcRect r="1332"/>
          <a:stretch/>
        </p:blipFill>
        <p:spPr>
          <a:xfrm>
            <a:off x="109800" y="2438400"/>
            <a:ext cx="7898299" cy="845925"/>
          </a:xfrm>
          <a:prstGeom prst="rect">
            <a:avLst/>
          </a:prstGeom>
          <a:noFill/>
          <a:ln>
            <a:noFill/>
          </a:ln>
        </p:spPr>
      </p:pic>
      <p:pic>
        <p:nvPicPr>
          <p:cNvPr id="303" name="Google Shape;303;p44"/>
          <p:cNvPicPr preferRelativeResize="0"/>
          <p:nvPr/>
        </p:nvPicPr>
        <p:blipFill>
          <a:blip r:embed="rId5">
            <a:alphaModFix/>
          </a:blip>
          <a:stretch>
            <a:fillRect/>
          </a:stretch>
        </p:blipFill>
        <p:spPr>
          <a:xfrm>
            <a:off x="8164125" y="521700"/>
            <a:ext cx="541230" cy="642250"/>
          </a:xfrm>
          <a:prstGeom prst="rect">
            <a:avLst/>
          </a:prstGeom>
          <a:noFill/>
          <a:ln>
            <a:noFill/>
          </a:ln>
        </p:spPr>
      </p:pic>
      <p:pic>
        <p:nvPicPr>
          <p:cNvPr id="304" name="Google Shape;304;p44"/>
          <p:cNvPicPr preferRelativeResize="0"/>
          <p:nvPr/>
        </p:nvPicPr>
        <p:blipFill>
          <a:blip r:embed="rId5">
            <a:alphaModFix/>
          </a:blip>
          <a:stretch>
            <a:fillRect/>
          </a:stretch>
        </p:blipFill>
        <p:spPr>
          <a:xfrm>
            <a:off x="8241975" y="2239500"/>
            <a:ext cx="541230" cy="642250"/>
          </a:xfrm>
          <a:prstGeom prst="rect">
            <a:avLst/>
          </a:prstGeom>
          <a:noFill/>
          <a:ln>
            <a:noFill/>
          </a:ln>
        </p:spPr>
      </p:pic>
      <p:pic>
        <p:nvPicPr>
          <p:cNvPr id="305" name="Google Shape;305;p44"/>
          <p:cNvPicPr preferRelativeResize="0"/>
          <p:nvPr/>
        </p:nvPicPr>
        <p:blipFill>
          <a:blip r:embed="rId6">
            <a:alphaModFix/>
          </a:blip>
          <a:stretch>
            <a:fillRect/>
          </a:stretch>
        </p:blipFill>
        <p:spPr>
          <a:xfrm>
            <a:off x="152400" y="3754150"/>
            <a:ext cx="8358234" cy="1211975"/>
          </a:xfrm>
          <a:prstGeom prst="rect">
            <a:avLst/>
          </a:prstGeom>
          <a:noFill/>
          <a:ln>
            <a:noFill/>
          </a:ln>
        </p:spPr>
      </p:pic>
      <p:sp>
        <p:nvSpPr>
          <p:cNvPr id="306" name="Google Shape;306;p44"/>
          <p:cNvSpPr txBox="1"/>
          <p:nvPr/>
        </p:nvSpPr>
        <p:spPr>
          <a:xfrm>
            <a:off x="42600" y="3335125"/>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BART_Generic parameters</a:t>
            </a:r>
            <a:endParaRPr/>
          </a:p>
        </p:txBody>
      </p:sp>
      <p:pic>
        <p:nvPicPr>
          <p:cNvPr id="307" name="Google Shape;307;p44"/>
          <p:cNvPicPr preferRelativeResize="0"/>
          <p:nvPr/>
        </p:nvPicPr>
        <p:blipFill>
          <a:blip r:embed="rId7">
            <a:alphaModFix/>
          </a:blip>
          <a:stretch>
            <a:fillRect/>
          </a:stretch>
        </p:blipFill>
        <p:spPr>
          <a:xfrm>
            <a:off x="8048212" y="3382825"/>
            <a:ext cx="773063" cy="5217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45"/>
          <p:cNvPicPr preferRelativeResize="0"/>
          <p:nvPr/>
        </p:nvPicPr>
        <p:blipFill>
          <a:blip r:embed="rId3">
            <a:alphaModFix/>
          </a:blip>
          <a:stretch>
            <a:fillRect/>
          </a:stretch>
        </p:blipFill>
        <p:spPr>
          <a:xfrm>
            <a:off x="106475" y="2424825"/>
            <a:ext cx="7955086" cy="1145050"/>
          </a:xfrm>
          <a:prstGeom prst="rect">
            <a:avLst/>
          </a:prstGeom>
          <a:noFill/>
          <a:ln>
            <a:noFill/>
          </a:ln>
        </p:spPr>
      </p:pic>
      <p:pic>
        <p:nvPicPr>
          <p:cNvPr id="313" name="Google Shape;313;p45"/>
          <p:cNvPicPr preferRelativeResize="0"/>
          <p:nvPr/>
        </p:nvPicPr>
        <p:blipFill>
          <a:blip r:embed="rId4">
            <a:alphaModFix/>
          </a:blip>
          <a:stretch>
            <a:fillRect/>
          </a:stretch>
        </p:blipFill>
        <p:spPr>
          <a:xfrm>
            <a:off x="106475" y="751875"/>
            <a:ext cx="7955073" cy="1205702"/>
          </a:xfrm>
          <a:prstGeom prst="rect">
            <a:avLst/>
          </a:prstGeom>
          <a:noFill/>
          <a:ln>
            <a:noFill/>
          </a:ln>
        </p:spPr>
      </p:pic>
      <p:sp>
        <p:nvSpPr>
          <p:cNvPr id="314" name="Google Shape;314;p45"/>
          <p:cNvSpPr txBox="1"/>
          <p:nvPr/>
        </p:nvSpPr>
        <p:spPr>
          <a:xfrm>
            <a:off x="0" y="466625"/>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T5_customized parameters</a:t>
            </a:r>
            <a:endParaRPr/>
          </a:p>
        </p:txBody>
      </p:sp>
      <p:sp>
        <p:nvSpPr>
          <p:cNvPr id="315" name="Google Shape;315;p45"/>
          <p:cNvSpPr txBox="1"/>
          <p:nvPr/>
        </p:nvSpPr>
        <p:spPr>
          <a:xfrm>
            <a:off x="0" y="2049000"/>
            <a:ext cx="3000000" cy="28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T5_Generic parameters</a:t>
            </a:r>
            <a:endParaRPr/>
          </a:p>
        </p:txBody>
      </p:sp>
      <p:pic>
        <p:nvPicPr>
          <p:cNvPr id="316" name="Google Shape;316;p45"/>
          <p:cNvPicPr preferRelativeResize="0"/>
          <p:nvPr/>
        </p:nvPicPr>
        <p:blipFill>
          <a:blip r:embed="rId5">
            <a:alphaModFix/>
          </a:blip>
          <a:stretch>
            <a:fillRect/>
          </a:stretch>
        </p:blipFill>
        <p:spPr>
          <a:xfrm>
            <a:off x="8164125" y="834275"/>
            <a:ext cx="541230" cy="642250"/>
          </a:xfrm>
          <a:prstGeom prst="rect">
            <a:avLst/>
          </a:prstGeom>
          <a:noFill/>
          <a:ln>
            <a:noFill/>
          </a:ln>
        </p:spPr>
      </p:pic>
      <p:pic>
        <p:nvPicPr>
          <p:cNvPr id="317" name="Google Shape;317;p45"/>
          <p:cNvPicPr preferRelativeResize="0"/>
          <p:nvPr/>
        </p:nvPicPr>
        <p:blipFill>
          <a:blip r:embed="rId5">
            <a:alphaModFix/>
          </a:blip>
          <a:stretch>
            <a:fillRect/>
          </a:stretch>
        </p:blipFill>
        <p:spPr>
          <a:xfrm>
            <a:off x="8241975" y="2552075"/>
            <a:ext cx="541230" cy="642250"/>
          </a:xfrm>
          <a:prstGeom prst="rect">
            <a:avLst/>
          </a:prstGeom>
          <a:noFill/>
          <a:ln>
            <a:noFill/>
          </a:ln>
        </p:spPr>
      </p:pic>
      <p:sp>
        <p:nvSpPr>
          <p:cNvPr id="318" name="Google Shape;318;p45"/>
          <p:cNvSpPr txBox="1"/>
          <p:nvPr/>
        </p:nvSpPr>
        <p:spPr>
          <a:xfrm>
            <a:off x="4085700" y="58650"/>
            <a:ext cx="5058300" cy="52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Sample Document: TI_SOW_58_2019_TM_MITS_Stratus_mock.docx</a:t>
            </a:r>
            <a:endParaRPr sz="1050" b="1">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b="1">
                <a:solidFill>
                  <a:schemeClr val="accent2"/>
                </a:solidFill>
                <a:highlight>
                  <a:srgbClr val="FFFFFF"/>
                </a:highlight>
                <a:latin typeface="Courier New"/>
                <a:ea typeface="Courier New"/>
                <a:cs typeface="Courier New"/>
                <a:sym typeface="Courier New"/>
              </a:rPr>
              <a:t>Section: Charge</a:t>
            </a:r>
            <a:endParaRPr sz="1050" b="1">
              <a:solidFill>
                <a:schemeClr val="accent2"/>
              </a:solidFill>
              <a:highlight>
                <a:srgbClr val="FFFFFF"/>
              </a:highlight>
              <a:latin typeface="Courier New"/>
              <a:ea typeface="Courier New"/>
              <a:cs typeface="Courier New"/>
              <a:sym typeface="Courier New"/>
            </a:endParaRPr>
          </a:p>
        </p:txBody>
      </p:sp>
      <p:pic>
        <p:nvPicPr>
          <p:cNvPr id="319" name="Google Shape;319;p45"/>
          <p:cNvPicPr preferRelativeResize="0"/>
          <p:nvPr/>
        </p:nvPicPr>
        <p:blipFill>
          <a:blip r:embed="rId6">
            <a:alphaModFix/>
          </a:blip>
          <a:stretch>
            <a:fillRect/>
          </a:stretch>
        </p:blipFill>
        <p:spPr>
          <a:xfrm>
            <a:off x="106475" y="3976163"/>
            <a:ext cx="8839204" cy="1062564"/>
          </a:xfrm>
          <a:prstGeom prst="rect">
            <a:avLst/>
          </a:prstGeom>
          <a:noFill/>
          <a:ln>
            <a:noFill/>
          </a:ln>
        </p:spPr>
      </p:pic>
      <p:sp>
        <p:nvSpPr>
          <p:cNvPr id="320" name="Google Shape;320;p45"/>
          <p:cNvSpPr txBox="1"/>
          <p:nvPr/>
        </p:nvSpPr>
        <p:spPr>
          <a:xfrm>
            <a:off x="0" y="3657925"/>
            <a:ext cx="30000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rgbClr val="FF00FF"/>
                </a:solidFill>
                <a:highlight>
                  <a:srgbClr val="FFFFFF"/>
                </a:highlight>
                <a:latin typeface="Courier New"/>
                <a:ea typeface="Courier New"/>
                <a:cs typeface="Courier New"/>
                <a:sym typeface="Courier New"/>
              </a:rPr>
              <a:t>BART_Generic parameters</a:t>
            </a:r>
            <a:endParaRPr/>
          </a:p>
        </p:txBody>
      </p:sp>
      <p:pic>
        <p:nvPicPr>
          <p:cNvPr id="321" name="Google Shape;321;p45"/>
          <p:cNvPicPr preferRelativeResize="0"/>
          <p:nvPr/>
        </p:nvPicPr>
        <p:blipFill>
          <a:blip r:embed="rId7">
            <a:alphaModFix/>
          </a:blip>
          <a:stretch>
            <a:fillRect/>
          </a:stretch>
        </p:blipFill>
        <p:spPr>
          <a:xfrm>
            <a:off x="8048212" y="3569875"/>
            <a:ext cx="773063" cy="5217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6"/>
          <p:cNvSpPr txBox="1"/>
          <p:nvPr/>
        </p:nvSpPr>
        <p:spPr>
          <a:xfrm>
            <a:off x="0" y="330125"/>
            <a:ext cx="9144000" cy="45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t>Challenges and Lessons Learned During Execution</a:t>
            </a:r>
            <a:endParaRPr sz="1600" b="1"/>
          </a:p>
        </p:txBody>
      </p:sp>
      <p:sp>
        <p:nvSpPr>
          <p:cNvPr id="327" name="Google Shape;327;p46"/>
          <p:cNvSpPr txBox="1"/>
          <p:nvPr/>
        </p:nvSpPr>
        <p:spPr>
          <a:xfrm>
            <a:off x="886975" y="884300"/>
            <a:ext cx="7486200" cy="36207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b="1"/>
          </a:p>
          <a:p>
            <a:pPr marL="457200" lvl="0" indent="0" algn="l" rtl="0">
              <a:spcBef>
                <a:spcPts val="0"/>
              </a:spcBef>
              <a:spcAft>
                <a:spcPts val="0"/>
              </a:spcAft>
              <a:buNone/>
            </a:pPr>
            <a:endParaRPr b="1"/>
          </a:p>
          <a:p>
            <a:pPr marL="457200" lvl="0" indent="0" algn="l" rtl="0">
              <a:spcBef>
                <a:spcPts val="0"/>
              </a:spcBef>
              <a:spcAft>
                <a:spcPts val="0"/>
              </a:spcAft>
              <a:buNone/>
            </a:pPr>
            <a:r>
              <a:rPr lang="en" b="1"/>
              <a:t>Challenges:</a:t>
            </a:r>
            <a:endParaRPr b="1"/>
          </a:p>
          <a:p>
            <a:pPr marL="457200" lvl="0" indent="-317500" algn="l" rtl="0">
              <a:spcBef>
                <a:spcPts val="0"/>
              </a:spcBef>
              <a:spcAft>
                <a:spcPts val="0"/>
              </a:spcAft>
              <a:buSzPts val="1400"/>
              <a:buAutoNum type="arabicPeriod"/>
            </a:pPr>
            <a:r>
              <a:rPr lang="en">
                <a:solidFill>
                  <a:schemeClr val="dk1"/>
                </a:solidFill>
              </a:rPr>
              <a:t>Finding the optimal combination of content from the Project Sow document to use, to obtain meaningful insights for summarization. Going over all the documents and evaluating how are summarization models/Algo’s capturing information from them.</a:t>
            </a:r>
            <a:endParaRPr>
              <a:solidFill>
                <a:schemeClr val="dk1"/>
              </a:solidFill>
            </a:endParaRPr>
          </a:p>
          <a:p>
            <a:pPr marL="457200" lvl="0" indent="-317500" algn="l" rtl="0">
              <a:spcBef>
                <a:spcPts val="0"/>
              </a:spcBef>
              <a:spcAft>
                <a:spcPts val="0"/>
              </a:spcAft>
              <a:buSzPts val="1400"/>
              <a:buAutoNum type="arabicPeriod"/>
            </a:pPr>
            <a:r>
              <a:rPr lang="en"/>
              <a:t>What data cleaning steps to execute (Did not remove all punctuations)</a:t>
            </a:r>
            <a:endParaRPr/>
          </a:p>
          <a:p>
            <a:pPr marL="457200" lvl="0" indent="-317500" algn="l" rtl="0">
              <a:spcBef>
                <a:spcPts val="0"/>
              </a:spcBef>
              <a:spcAft>
                <a:spcPts val="0"/>
              </a:spcAft>
              <a:buSzPts val="1400"/>
              <a:buAutoNum type="arabicPeriod"/>
            </a:pPr>
            <a:r>
              <a:rPr lang="en"/>
              <a:t>Deciding which sections are most informative.</a:t>
            </a:r>
            <a:endParaRPr/>
          </a:p>
          <a:p>
            <a:pPr marL="457200" lvl="0" indent="-317500" algn="l" rtl="0">
              <a:spcBef>
                <a:spcPts val="0"/>
              </a:spcBef>
              <a:spcAft>
                <a:spcPts val="0"/>
              </a:spcAft>
              <a:buSzPts val="1400"/>
              <a:buAutoNum type="arabicPeriod"/>
            </a:pPr>
            <a:r>
              <a:rPr lang="en"/>
              <a:t>Understanding the property of each parameter for both Extractive and Abstractive models</a:t>
            </a:r>
            <a:endParaRPr/>
          </a:p>
          <a:p>
            <a:pPr marL="457200" lvl="0" indent="0" algn="l" rtl="0">
              <a:spcBef>
                <a:spcPts val="0"/>
              </a:spcBef>
              <a:spcAft>
                <a:spcPts val="0"/>
              </a:spcAft>
              <a:buNone/>
            </a:pPr>
            <a:endParaRPr/>
          </a:p>
          <a:p>
            <a:pPr marL="457200" lvl="0" indent="0" algn="l" rtl="0">
              <a:spcBef>
                <a:spcPts val="0"/>
              </a:spcBef>
              <a:spcAft>
                <a:spcPts val="0"/>
              </a:spcAft>
              <a:buNone/>
            </a:pPr>
            <a:r>
              <a:rPr lang="en" b="1"/>
              <a:t>Lessons Learned:</a:t>
            </a:r>
            <a:endParaRPr b="1"/>
          </a:p>
          <a:p>
            <a:pPr marL="457200" lvl="0" indent="-317500" algn="l" rtl="0">
              <a:spcBef>
                <a:spcPts val="0"/>
              </a:spcBef>
              <a:spcAft>
                <a:spcPts val="0"/>
              </a:spcAft>
              <a:buSzPts val="1400"/>
              <a:buAutoNum type="arabicPeriod"/>
            </a:pPr>
            <a:r>
              <a:rPr lang="en"/>
              <a:t>Garbage in will be Garbage out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 You </a:t>
            </a:r>
            <a:endParaRPr/>
          </a:p>
        </p:txBody>
      </p:sp>
      <p:sp>
        <p:nvSpPr>
          <p:cNvPr id="333" name="Google Shape;333;p4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Any 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ctrTitle"/>
          </p:nvPr>
        </p:nvSpPr>
        <p:spPr>
          <a:xfrm>
            <a:off x="311700" y="101625"/>
            <a:ext cx="8520600" cy="93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t>Corpus Preparation</a:t>
            </a:r>
            <a:endParaRPr sz="4400"/>
          </a:p>
        </p:txBody>
      </p:sp>
      <p:sp>
        <p:nvSpPr>
          <p:cNvPr id="73" name="Google Shape;73;p16"/>
          <p:cNvSpPr txBox="1">
            <a:spLocks noGrp="1"/>
          </p:cNvSpPr>
          <p:nvPr>
            <p:ph type="subTitle" idx="1"/>
          </p:nvPr>
        </p:nvSpPr>
        <p:spPr>
          <a:xfrm>
            <a:off x="311700" y="953700"/>
            <a:ext cx="8520600" cy="29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000000"/>
                </a:solidFill>
              </a:rPr>
              <a:t>Preprocessing of Corpus: </a:t>
            </a:r>
            <a:endParaRPr sz="1700">
              <a:solidFill>
                <a:srgbClr val="000000"/>
              </a:solidFill>
            </a:endParaRPr>
          </a:p>
          <a:p>
            <a:pPr marL="457200" lvl="0" indent="-336550" algn="l" rtl="0">
              <a:spcBef>
                <a:spcPts val="0"/>
              </a:spcBef>
              <a:spcAft>
                <a:spcPts val="0"/>
              </a:spcAft>
              <a:buClr>
                <a:srgbClr val="000000"/>
              </a:buClr>
              <a:buSzPts val="1700"/>
              <a:buChar char="●"/>
            </a:pPr>
            <a:r>
              <a:rPr lang="en" sz="1700">
                <a:solidFill>
                  <a:srgbClr val="000000"/>
                </a:solidFill>
              </a:rPr>
              <a:t>Text cleaning.</a:t>
            </a:r>
            <a:endParaRPr sz="1700">
              <a:solidFill>
                <a:srgbClr val="000000"/>
              </a:solidFill>
            </a:endParaRPr>
          </a:p>
          <a:p>
            <a:pPr marL="457200" lvl="0" indent="-336550" algn="l" rtl="0">
              <a:spcBef>
                <a:spcPts val="0"/>
              </a:spcBef>
              <a:spcAft>
                <a:spcPts val="0"/>
              </a:spcAft>
              <a:buClr>
                <a:srgbClr val="000000"/>
              </a:buClr>
              <a:buSzPts val="1700"/>
              <a:buChar char="●"/>
            </a:pPr>
            <a:r>
              <a:rPr lang="en" sz="1700">
                <a:solidFill>
                  <a:srgbClr val="000000"/>
                </a:solidFill>
              </a:rPr>
              <a:t>Total 14 Sections: </a:t>
            </a:r>
            <a:endParaRPr sz="1700">
              <a:solidFill>
                <a:srgbClr val="000000"/>
              </a:solidFill>
            </a:endParaRPr>
          </a:p>
          <a:p>
            <a:pPr marL="914400" lvl="1" indent="-317500" algn="l" rtl="0">
              <a:spcBef>
                <a:spcPts val="0"/>
              </a:spcBef>
              <a:spcAft>
                <a:spcPts val="0"/>
              </a:spcAft>
              <a:buClr>
                <a:srgbClr val="000000"/>
              </a:buClr>
              <a:buSzPts val="1400"/>
              <a:buChar char="○"/>
            </a:pPr>
            <a:r>
              <a:rPr lang="en" sz="1400">
                <a:solidFill>
                  <a:srgbClr val="000000"/>
                </a:solidFill>
              </a:rPr>
              <a:t>Description, Definition, Services, Term and Schedule, Place of performance and hours, Structure and Roles, General Responsibilities, Charges Expenses and Payment terms, Specific Service levels, Reports, Assumption and additional provisions, Addresses for Administration and invoicing, Agreement, Appendix ‘A’, Appendix ‘B’.</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Extracted Sections based on best Results:</a:t>
            </a:r>
            <a:endParaRPr sz="1400">
              <a:solidFill>
                <a:srgbClr val="000000"/>
              </a:solidFill>
            </a:endParaRPr>
          </a:p>
          <a:p>
            <a:pPr marL="914400" lvl="1" indent="-317500" algn="l" rtl="0">
              <a:spcBef>
                <a:spcPts val="0"/>
              </a:spcBef>
              <a:spcAft>
                <a:spcPts val="0"/>
              </a:spcAft>
              <a:buClr>
                <a:srgbClr val="000000"/>
              </a:buClr>
              <a:buSzPts val="1400"/>
              <a:buChar char="○"/>
            </a:pPr>
            <a:r>
              <a:rPr lang="en" sz="1400" u="sng">
                <a:solidFill>
                  <a:srgbClr val="000000"/>
                </a:solidFill>
              </a:rPr>
              <a:t>Services</a:t>
            </a:r>
            <a:r>
              <a:rPr lang="en" sz="1400">
                <a:solidFill>
                  <a:srgbClr val="000000"/>
                </a:solidFill>
              </a:rPr>
              <a:t>, </a:t>
            </a:r>
            <a:r>
              <a:rPr lang="en" sz="1400" u="sng">
                <a:solidFill>
                  <a:srgbClr val="000000"/>
                </a:solidFill>
              </a:rPr>
              <a:t>Term and Schedule</a:t>
            </a:r>
            <a:r>
              <a:rPr lang="en" sz="1400">
                <a:solidFill>
                  <a:srgbClr val="000000"/>
                </a:solidFill>
              </a:rPr>
              <a:t>, </a:t>
            </a:r>
            <a:r>
              <a:rPr lang="en" sz="1400" u="sng">
                <a:solidFill>
                  <a:srgbClr val="000000"/>
                </a:solidFill>
              </a:rPr>
              <a:t>Place of performance and hours</a:t>
            </a:r>
            <a:r>
              <a:rPr lang="en" sz="1400">
                <a:solidFill>
                  <a:srgbClr val="000000"/>
                </a:solidFill>
              </a:rPr>
              <a:t>, </a:t>
            </a:r>
            <a:r>
              <a:rPr lang="en" sz="1400" u="sng">
                <a:solidFill>
                  <a:srgbClr val="000000"/>
                </a:solidFill>
              </a:rPr>
              <a:t>Structure and Roles</a:t>
            </a:r>
            <a:r>
              <a:rPr lang="en" sz="1400">
                <a:solidFill>
                  <a:srgbClr val="000000"/>
                </a:solidFill>
              </a:rPr>
              <a:t>, </a:t>
            </a:r>
            <a:r>
              <a:rPr lang="en" sz="1400" u="sng">
                <a:solidFill>
                  <a:srgbClr val="000000"/>
                </a:solidFill>
              </a:rPr>
              <a:t>General Responsibilities</a:t>
            </a:r>
            <a:r>
              <a:rPr lang="en" sz="1400">
                <a:solidFill>
                  <a:srgbClr val="000000"/>
                </a:solidFill>
              </a:rPr>
              <a:t>, </a:t>
            </a:r>
            <a:r>
              <a:rPr lang="en" sz="1400" u="sng">
                <a:solidFill>
                  <a:srgbClr val="000000"/>
                </a:solidFill>
              </a:rPr>
              <a:t>Charges Expenses and Payment terms</a:t>
            </a:r>
            <a:r>
              <a:rPr lang="en" sz="1400">
                <a:solidFill>
                  <a:srgbClr val="000000"/>
                </a:solidFill>
              </a:rPr>
              <a:t>, </a:t>
            </a:r>
            <a:r>
              <a:rPr lang="en" sz="1400" u="sng">
                <a:solidFill>
                  <a:srgbClr val="000000"/>
                </a:solidFill>
              </a:rPr>
              <a:t>Assumption and additional provisions</a:t>
            </a:r>
            <a:r>
              <a:rPr lang="en" sz="1400">
                <a:solidFill>
                  <a:srgbClr val="000000"/>
                </a:solidFill>
              </a:rPr>
              <a:t>, </a:t>
            </a:r>
            <a:r>
              <a:rPr lang="en" sz="1400" u="sng">
                <a:solidFill>
                  <a:srgbClr val="000000"/>
                </a:solidFill>
              </a:rPr>
              <a:t>Agreement</a:t>
            </a:r>
            <a:r>
              <a:rPr lang="en" sz="1400">
                <a:solidFill>
                  <a:srgbClr val="000000"/>
                </a:solidFill>
              </a:rPr>
              <a:t>. </a:t>
            </a:r>
            <a:endParaRPr sz="1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ctrTitle"/>
          </p:nvPr>
        </p:nvSpPr>
        <p:spPr>
          <a:xfrm>
            <a:off x="311700" y="1183950"/>
            <a:ext cx="85206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Summarization Techniques: Used:</a:t>
            </a:r>
            <a:endParaRPr sz="4800"/>
          </a:p>
        </p:txBody>
      </p:sp>
      <p:sp>
        <p:nvSpPr>
          <p:cNvPr id="79" name="Google Shape;79;p17"/>
          <p:cNvSpPr txBox="1">
            <a:spLocks noGrp="1"/>
          </p:cNvSpPr>
          <p:nvPr>
            <p:ph type="subTitle" idx="1"/>
          </p:nvPr>
        </p:nvSpPr>
        <p:spPr>
          <a:xfrm>
            <a:off x="311700" y="2357450"/>
            <a:ext cx="8520600" cy="273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u="sng">
                <a:solidFill>
                  <a:srgbClr val="000000"/>
                </a:solidFill>
              </a:rPr>
              <a:t>Extractive Summarization(TFidf, TextRank, LSA):</a:t>
            </a:r>
            <a:endParaRPr sz="2700" u="sng">
              <a:solidFill>
                <a:srgbClr val="000000"/>
              </a:solidFill>
            </a:endParaRPr>
          </a:p>
          <a:p>
            <a:pPr marL="0" lvl="0" indent="0" algn="l" rtl="0">
              <a:spcBef>
                <a:spcPts val="0"/>
              </a:spcBef>
              <a:spcAft>
                <a:spcPts val="0"/>
              </a:spcAft>
              <a:buNone/>
            </a:pPr>
            <a:r>
              <a:rPr lang="en" sz="1500">
                <a:solidFill>
                  <a:srgbClr val="292929"/>
                </a:solidFill>
                <a:highlight>
                  <a:srgbClr val="FFFFFF"/>
                </a:highlight>
              </a:rPr>
              <a:t>The extractive approach involves picking up the most important phrases and lines from the documents. It then combines all the important lines to create the summary. So, in this case, every line and word of the summary actually belongs to the original document which is summarized.</a:t>
            </a:r>
            <a:endParaRPr sz="1500">
              <a:solidFill>
                <a:srgbClr val="292929"/>
              </a:solidFill>
              <a:highlight>
                <a:srgbClr val="FFFFFF"/>
              </a:highlight>
            </a:endParaRPr>
          </a:p>
          <a:p>
            <a:pPr marL="0" lvl="0" indent="0" algn="l" rtl="0">
              <a:spcBef>
                <a:spcPts val="0"/>
              </a:spcBef>
              <a:spcAft>
                <a:spcPts val="0"/>
              </a:spcAft>
              <a:buNone/>
            </a:pPr>
            <a:endParaRPr sz="1500">
              <a:solidFill>
                <a:srgbClr val="292929"/>
              </a:solidFill>
              <a:highlight>
                <a:srgbClr val="FFFFFF"/>
              </a:highlight>
            </a:endParaRPr>
          </a:p>
          <a:p>
            <a:pPr marL="0" lvl="0" indent="0" algn="l" rtl="0">
              <a:spcBef>
                <a:spcPts val="0"/>
              </a:spcBef>
              <a:spcAft>
                <a:spcPts val="0"/>
              </a:spcAft>
              <a:buNone/>
            </a:pPr>
            <a:r>
              <a:rPr lang="en" sz="2700" u="sng">
                <a:solidFill>
                  <a:srgbClr val="000000"/>
                </a:solidFill>
              </a:rPr>
              <a:t>Abstractive Summarization(T5 Small, Bart):</a:t>
            </a:r>
            <a:endParaRPr sz="2700" u="sng">
              <a:solidFill>
                <a:srgbClr val="000000"/>
              </a:solidFill>
            </a:endParaRPr>
          </a:p>
          <a:p>
            <a:pPr marL="0" lvl="0" indent="0" algn="l" rtl="0">
              <a:spcBef>
                <a:spcPts val="0"/>
              </a:spcBef>
              <a:spcAft>
                <a:spcPts val="0"/>
              </a:spcAft>
              <a:buNone/>
            </a:pPr>
            <a:r>
              <a:rPr lang="en" sz="1500">
                <a:solidFill>
                  <a:srgbClr val="292929"/>
                </a:solidFill>
                <a:highlight>
                  <a:srgbClr val="FFFFFF"/>
                </a:highlight>
              </a:rPr>
              <a:t>The abstractive approach involves summarization based on deep learning. So, it uses new phrases and terms, different from the actual document, keeping the points the same, just like how we actually summarize. So, it is much harder than the extractive approach.</a:t>
            </a:r>
            <a:endParaRPr sz="2700" u="sng">
              <a:solidFill>
                <a:srgbClr val="000000"/>
              </a:solidFill>
            </a:endParaRPr>
          </a:p>
          <a:p>
            <a:pPr marL="0" lvl="0" indent="0" algn="l" rtl="0">
              <a:spcBef>
                <a:spcPts val="0"/>
              </a:spcBef>
              <a:spcAft>
                <a:spcPts val="0"/>
              </a:spcAft>
              <a:buNone/>
            </a:pPr>
            <a:endParaRPr sz="1600" u="sng">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subTitle" idx="1"/>
          </p:nvPr>
        </p:nvSpPr>
        <p:spPr>
          <a:xfrm>
            <a:off x="311700" y="1628675"/>
            <a:ext cx="8520600" cy="31608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1600" b="1" u="sng">
                <a:solidFill>
                  <a:srgbClr val="000000"/>
                </a:solidFill>
              </a:rPr>
              <a:t>TF-IDF</a:t>
            </a:r>
            <a:r>
              <a:rPr lang="en" sz="1600" b="1">
                <a:solidFill>
                  <a:srgbClr val="000000"/>
                </a:solidFill>
              </a:rPr>
              <a:t>:</a:t>
            </a:r>
            <a:r>
              <a:rPr lang="en" sz="1600">
                <a:solidFill>
                  <a:srgbClr val="000000"/>
                </a:solidFill>
              </a:rPr>
              <a:t> A High weight in TF-IDF is reached by a high term frequency(in the given document) and a low document frequency of the term in the whole collection of documents.</a:t>
            </a:r>
            <a:br>
              <a:rPr lang="en" sz="1600">
                <a:solidFill>
                  <a:srgbClr val="000000"/>
                </a:solidFill>
              </a:rPr>
            </a:br>
            <a:br>
              <a:rPr lang="en" sz="1600">
                <a:solidFill>
                  <a:schemeClr val="dk1"/>
                </a:solidFill>
                <a:highlight>
                  <a:srgbClr val="FFFFFF"/>
                </a:highlight>
              </a:rPr>
            </a:br>
            <a:endParaRPr sz="1600">
              <a:solidFill>
                <a:schemeClr val="dk1"/>
              </a:solidFill>
              <a:highlight>
                <a:srgbClr val="FFFFFF"/>
              </a:highlight>
            </a:endParaRPr>
          </a:p>
        </p:txBody>
      </p:sp>
      <p:sp>
        <p:nvSpPr>
          <p:cNvPr id="85" name="Google Shape;85;p18"/>
          <p:cNvSpPr txBox="1"/>
          <p:nvPr/>
        </p:nvSpPr>
        <p:spPr>
          <a:xfrm>
            <a:off x="264300" y="792950"/>
            <a:ext cx="8615400" cy="6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dk1"/>
                </a:solidFill>
              </a:rPr>
              <a:t>TF-IDF Summarization</a:t>
            </a:r>
            <a:endParaRPr sz="3100">
              <a:solidFill>
                <a:schemeClr val="dk1"/>
              </a:solidFill>
            </a:endParaRPr>
          </a:p>
        </p:txBody>
      </p:sp>
      <p:sp>
        <p:nvSpPr>
          <p:cNvPr id="86" name="Google Shape;86;p18"/>
          <p:cNvSpPr txBox="1"/>
          <p:nvPr/>
        </p:nvSpPr>
        <p:spPr>
          <a:xfrm>
            <a:off x="4965000" y="4105275"/>
            <a:ext cx="3867300" cy="11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chemeClr val="lt1"/>
                </a:highlight>
                <a:latin typeface="Roboto"/>
                <a:ea typeface="Roboto"/>
                <a:cs typeface="Roboto"/>
                <a:sym typeface="Roboto"/>
              </a:rPr>
              <a:t>Reference link: </a:t>
            </a:r>
            <a:endParaRPr sz="1200">
              <a:solidFill>
                <a:schemeClr val="accent2"/>
              </a:solidFill>
              <a:highlight>
                <a:schemeClr val="lt1"/>
              </a:highlight>
              <a:latin typeface="Roboto"/>
              <a:ea typeface="Roboto"/>
              <a:cs typeface="Roboto"/>
              <a:sym typeface="Roboto"/>
            </a:endParaRPr>
          </a:p>
          <a:p>
            <a:pPr marL="0" lvl="0" indent="0" algn="l" rtl="0">
              <a:spcBef>
                <a:spcPts val="0"/>
              </a:spcBef>
              <a:spcAft>
                <a:spcPts val="0"/>
              </a:spcAft>
              <a:buNone/>
            </a:pPr>
            <a:r>
              <a:rPr lang="en" sz="1200" u="sng">
                <a:solidFill>
                  <a:schemeClr val="hlink"/>
                </a:solidFill>
                <a:highlight>
                  <a:srgbClr val="FFFFFF"/>
                </a:highlight>
                <a:latin typeface="Roboto"/>
                <a:ea typeface="Roboto"/>
                <a:cs typeface="Roboto"/>
                <a:sym typeface="Roboto"/>
              </a:rPr>
              <a:t>https://towardsdatascience.com/text-summarization-using-tf-idf-e64a0644ace3</a:t>
            </a:r>
            <a:endParaRPr>
              <a:solidFill>
                <a:srgbClr val="6FA8DC"/>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ctrTitle"/>
          </p:nvPr>
        </p:nvSpPr>
        <p:spPr>
          <a:xfrm>
            <a:off x="311700" y="444550"/>
            <a:ext cx="8520600" cy="7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TF-IDF Summarization</a:t>
            </a:r>
            <a:endParaRPr sz="3100"/>
          </a:p>
        </p:txBody>
      </p:sp>
      <p:sp>
        <p:nvSpPr>
          <p:cNvPr id="92" name="Google Shape;92;p19"/>
          <p:cNvSpPr txBox="1">
            <a:spLocks noGrp="1"/>
          </p:cNvSpPr>
          <p:nvPr>
            <p:ph type="subTitle" idx="1"/>
          </p:nvPr>
        </p:nvSpPr>
        <p:spPr>
          <a:xfrm>
            <a:off x="311700" y="1146550"/>
            <a:ext cx="8520600" cy="3552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en" sz="2000">
                <a:solidFill>
                  <a:srgbClr val="000000"/>
                </a:solidFill>
              </a:rPr>
              <a:t>TF = Term Frequency:</a:t>
            </a:r>
            <a:endParaRPr sz="2000">
              <a:solidFill>
                <a:srgbClr val="000000"/>
              </a:solidFill>
            </a:endParaRPr>
          </a:p>
          <a:p>
            <a:pPr marL="914400" lvl="1" indent="-349250" algn="l" rtl="0">
              <a:spcBef>
                <a:spcPts val="0"/>
              </a:spcBef>
              <a:spcAft>
                <a:spcPts val="0"/>
              </a:spcAft>
              <a:buClr>
                <a:srgbClr val="000000"/>
              </a:buClr>
              <a:buSzPts val="1900"/>
              <a:buChar char="-"/>
            </a:pPr>
            <a:r>
              <a:rPr lang="en" sz="1500">
                <a:solidFill>
                  <a:srgbClr val="000000"/>
                </a:solidFill>
                <a:highlight>
                  <a:srgbClr val="FFFFFF"/>
                </a:highlight>
              </a:rPr>
              <a:t>TF(t) = (Number of times term t appears in a sentence) / (Total number of terms in the sentence)</a:t>
            </a:r>
            <a:endParaRPr sz="1900">
              <a:solidFill>
                <a:srgbClr val="000000"/>
              </a:solidFill>
            </a:endParaRPr>
          </a:p>
          <a:p>
            <a:pPr marL="457200" lvl="0" indent="-355600" algn="l" rtl="0">
              <a:spcBef>
                <a:spcPts val="0"/>
              </a:spcBef>
              <a:spcAft>
                <a:spcPts val="0"/>
              </a:spcAft>
              <a:buClr>
                <a:srgbClr val="000000"/>
              </a:buClr>
              <a:buSzPts val="2000"/>
              <a:buChar char="-"/>
            </a:pPr>
            <a:r>
              <a:rPr lang="en" sz="2000">
                <a:solidFill>
                  <a:srgbClr val="000000"/>
                </a:solidFill>
              </a:rPr>
              <a:t>IDF = Inverse Document Frequency:</a:t>
            </a:r>
            <a:endParaRPr sz="2000">
              <a:solidFill>
                <a:srgbClr val="000000"/>
              </a:solidFill>
            </a:endParaRPr>
          </a:p>
          <a:p>
            <a:pPr marL="914400" lvl="1" indent="-349250" algn="l" rtl="0">
              <a:spcBef>
                <a:spcPts val="0"/>
              </a:spcBef>
              <a:spcAft>
                <a:spcPts val="0"/>
              </a:spcAft>
              <a:buClr>
                <a:srgbClr val="000000"/>
              </a:buClr>
              <a:buSzPts val="1900"/>
              <a:buChar char="-"/>
            </a:pPr>
            <a:r>
              <a:rPr lang="en" sz="1500">
                <a:solidFill>
                  <a:srgbClr val="000000"/>
                </a:solidFill>
                <a:highlight>
                  <a:srgbClr val="FFFFFF"/>
                </a:highlight>
              </a:rPr>
              <a:t>IDF(t) = log_e(Total number of sentences / Number of sentences with term t in it)</a:t>
            </a:r>
            <a:endParaRPr sz="1500">
              <a:solidFill>
                <a:srgbClr val="000000"/>
              </a:solidFill>
              <a:highlight>
                <a:srgbClr val="FFFFFF"/>
              </a:highlight>
            </a:endParaRPr>
          </a:p>
          <a:p>
            <a:pPr marL="0" lvl="0" indent="0" algn="l" rtl="0">
              <a:spcBef>
                <a:spcPts val="0"/>
              </a:spcBef>
              <a:spcAft>
                <a:spcPts val="0"/>
              </a:spcAft>
              <a:buNone/>
            </a:pPr>
            <a:endParaRPr sz="1500">
              <a:solidFill>
                <a:srgbClr val="000000"/>
              </a:solidFill>
              <a:highlight>
                <a:srgbClr val="FFFFFF"/>
              </a:highlight>
            </a:endParaRPr>
          </a:p>
          <a:p>
            <a:pPr marL="0" lvl="0" indent="0" algn="l" rtl="0">
              <a:spcBef>
                <a:spcPts val="0"/>
              </a:spcBef>
              <a:spcAft>
                <a:spcPts val="0"/>
              </a:spcAft>
              <a:buNone/>
            </a:pPr>
            <a:r>
              <a:rPr lang="en" sz="1400" b="1">
                <a:solidFill>
                  <a:srgbClr val="292929"/>
                </a:solidFill>
                <a:highlight>
                  <a:srgbClr val="FFFFFF"/>
                </a:highlight>
              </a:rPr>
              <a:t>Example:</a:t>
            </a:r>
            <a:br>
              <a:rPr lang="en" sz="1400" b="1">
                <a:solidFill>
                  <a:srgbClr val="292929"/>
                </a:solidFill>
                <a:highlight>
                  <a:srgbClr val="FFFFFF"/>
                </a:highlight>
              </a:rPr>
            </a:br>
            <a:r>
              <a:rPr lang="en" sz="1400">
                <a:solidFill>
                  <a:srgbClr val="292929"/>
                </a:solidFill>
                <a:highlight>
                  <a:srgbClr val="FFFFFF"/>
                </a:highlight>
              </a:rPr>
              <a:t>Consider a sentence containing 10 words wherein the word </a:t>
            </a:r>
            <a:r>
              <a:rPr lang="en" sz="1400" b="1" i="1">
                <a:solidFill>
                  <a:srgbClr val="292929"/>
                </a:solidFill>
                <a:highlight>
                  <a:srgbClr val="FFFFFF"/>
                </a:highlight>
              </a:rPr>
              <a:t>apple</a:t>
            </a:r>
            <a:r>
              <a:rPr lang="en" sz="1400">
                <a:solidFill>
                  <a:srgbClr val="292929"/>
                </a:solidFill>
                <a:highlight>
                  <a:srgbClr val="FFFFFF"/>
                </a:highlight>
              </a:rPr>
              <a:t> appears once in it. The term frequency (i.e., TF) for </a:t>
            </a:r>
            <a:r>
              <a:rPr lang="en" sz="1400" b="1" i="1">
                <a:solidFill>
                  <a:srgbClr val="292929"/>
                </a:solidFill>
                <a:highlight>
                  <a:srgbClr val="FFFFFF"/>
                </a:highlight>
              </a:rPr>
              <a:t>apple</a:t>
            </a:r>
            <a:r>
              <a:rPr lang="en" sz="1400" b="1">
                <a:solidFill>
                  <a:srgbClr val="292929"/>
                </a:solidFill>
                <a:highlight>
                  <a:srgbClr val="FFFFFF"/>
                </a:highlight>
              </a:rPr>
              <a:t> </a:t>
            </a:r>
            <a:r>
              <a:rPr lang="en" sz="1400">
                <a:solidFill>
                  <a:srgbClr val="292929"/>
                </a:solidFill>
                <a:highlight>
                  <a:srgbClr val="FFFFFF"/>
                </a:highlight>
              </a:rPr>
              <a:t>is then (1 / 10) = 0.1. </a:t>
            </a:r>
            <a:br>
              <a:rPr lang="en" sz="1400">
                <a:solidFill>
                  <a:srgbClr val="292929"/>
                </a:solidFill>
                <a:highlight>
                  <a:srgbClr val="FFFFFF"/>
                </a:highlight>
              </a:rPr>
            </a:br>
            <a:r>
              <a:rPr lang="en" sz="1400">
                <a:solidFill>
                  <a:srgbClr val="292929"/>
                </a:solidFill>
                <a:highlight>
                  <a:srgbClr val="FFFFFF"/>
                </a:highlight>
              </a:rPr>
              <a:t>Now, assume we have 1,000 sentences and the word </a:t>
            </a:r>
            <a:r>
              <a:rPr lang="en" sz="1400" i="1">
                <a:solidFill>
                  <a:srgbClr val="292929"/>
                </a:solidFill>
                <a:highlight>
                  <a:srgbClr val="FFFFFF"/>
                </a:highlight>
              </a:rPr>
              <a:t>apple</a:t>
            </a:r>
            <a:r>
              <a:rPr lang="en" sz="1400">
                <a:solidFill>
                  <a:srgbClr val="292929"/>
                </a:solidFill>
                <a:highlight>
                  <a:srgbClr val="FFFFFF"/>
                </a:highlight>
              </a:rPr>
              <a:t> appears in 10 of these. Then, the inverse document frequency (i.e., IDF) is calculated as log(1,000 / 10) = 2.Thus, the TF-IDF weight is the product of these quantities: 0.1 * 2 = 0.2.</a:t>
            </a:r>
            <a:endParaRPr sz="1400">
              <a:solidFill>
                <a:srgbClr val="292929"/>
              </a:solidFill>
              <a:highlight>
                <a:srgbClr val="FFFFFF"/>
              </a:highlight>
            </a:endParaRPr>
          </a:p>
          <a:p>
            <a:pPr marL="0" lvl="0" indent="0" algn="l" rtl="0">
              <a:spcBef>
                <a:spcPts val="0"/>
              </a:spcBef>
              <a:spcAft>
                <a:spcPts val="0"/>
              </a:spcAft>
              <a:buNone/>
            </a:pPr>
            <a:endParaRPr sz="1400">
              <a:solidFill>
                <a:srgbClr val="292929"/>
              </a:solidFill>
              <a:highlight>
                <a:srgbClr val="FFFFFF"/>
              </a:highlight>
            </a:endParaRPr>
          </a:p>
          <a:p>
            <a:pPr marL="0" lvl="0" indent="0" algn="l" rtl="0">
              <a:spcBef>
                <a:spcPts val="0"/>
              </a:spcBef>
              <a:spcAft>
                <a:spcPts val="0"/>
              </a:spcAft>
              <a:buNone/>
            </a:pPr>
            <a:r>
              <a:rPr lang="en" sz="1400">
                <a:solidFill>
                  <a:srgbClr val="292929"/>
                </a:solidFill>
                <a:highlight>
                  <a:srgbClr val="FFFFFF"/>
                </a:highlight>
              </a:rPr>
              <a:t>We do this for all the words in the document, and then evaluate the importance of each sentence on sum of the TF-IDF score of the words in it. </a:t>
            </a:r>
            <a:endParaRPr sz="1400">
              <a:solidFill>
                <a:srgbClr val="292929"/>
              </a:solidFill>
              <a:highlight>
                <a:srgbClr val="FFFFFF"/>
              </a:highlight>
            </a:endParaRPr>
          </a:p>
          <a:p>
            <a:pPr marL="0" lvl="0" indent="0" algn="l" rtl="0">
              <a:spcBef>
                <a:spcPts val="0"/>
              </a:spcBef>
              <a:spcAft>
                <a:spcPts val="0"/>
              </a:spcAft>
              <a:buNone/>
            </a:pPr>
            <a:endParaRPr sz="1500">
              <a:solidFill>
                <a:srgbClr val="292929"/>
              </a:solidFill>
              <a:highlight>
                <a:srgbClr val="FFFFFF"/>
              </a:highlight>
            </a:endParaRPr>
          </a:p>
          <a:p>
            <a:pPr marL="0" lvl="0" indent="0" algn="l" rtl="0">
              <a:spcBef>
                <a:spcPts val="0"/>
              </a:spcBef>
              <a:spcAft>
                <a:spcPts val="0"/>
              </a:spcAft>
              <a:buNone/>
            </a:pPr>
            <a:endParaRPr sz="1500">
              <a:solidFill>
                <a:srgbClr val="000000"/>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ctrTitle"/>
          </p:nvPr>
        </p:nvSpPr>
        <p:spPr>
          <a:xfrm>
            <a:off x="311700" y="165925"/>
            <a:ext cx="8520600" cy="7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TextRank Summarization</a:t>
            </a:r>
            <a:endParaRPr sz="3100"/>
          </a:p>
        </p:txBody>
      </p:sp>
      <p:sp>
        <p:nvSpPr>
          <p:cNvPr id="98" name="Google Shape;98;p20"/>
          <p:cNvSpPr txBox="1">
            <a:spLocks noGrp="1"/>
          </p:cNvSpPr>
          <p:nvPr>
            <p:ph type="subTitle" idx="1"/>
          </p:nvPr>
        </p:nvSpPr>
        <p:spPr>
          <a:xfrm>
            <a:off x="311700" y="2244750"/>
            <a:ext cx="8520600" cy="28023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en" sz="2000">
                <a:solidFill>
                  <a:srgbClr val="000000"/>
                </a:solidFill>
              </a:rPr>
              <a:t>PageRank:</a:t>
            </a:r>
            <a:endParaRPr sz="2000">
              <a:solidFill>
                <a:srgbClr val="000000"/>
              </a:solidFill>
            </a:endParaRPr>
          </a:p>
          <a:p>
            <a:pPr marL="914400" lvl="1" indent="-323850" algn="l" rtl="0">
              <a:spcBef>
                <a:spcPts val="0"/>
              </a:spcBef>
              <a:spcAft>
                <a:spcPts val="0"/>
              </a:spcAft>
              <a:buClr>
                <a:srgbClr val="000000"/>
              </a:buClr>
              <a:buSzPts val="1500"/>
              <a:buChar char="-"/>
            </a:pPr>
            <a:r>
              <a:rPr lang="en" sz="1500">
                <a:solidFill>
                  <a:srgbClr val="333333"/>
                </a:solidFill>
                <a:highlight>
                  <a:srgbClr val="FFFFFF"/>
                </a:highlight>
              </a:rPr>
              <a:t>PageRank is used primarily for ranking web pages in online search results.</a:t>
            </a:r>
            <a:endParaRPr sz="1500">
              <a:solidFill>
                <a:srgbClr val="333333"/>
              </a:solidFill>
              <a:highlight>
                <a:srgbClr val="FFFFFF"/>
              </a:highlight>
            </a:endParaRPr>
          </a:p>
          <a:p>
            <a:pPr marL="1371600" lvl="2" indent="-323850" algn="l" rtl="0">
              <a:spcBef>
                <a:spcPts val="0"/>
              </a:spcBef>
              <a:spcAft>
                <a:spcPts val="0"/>
              </a:spcAft>
              <a:buClr>
                <a:srgbClr val="000000"/>
              </a:buClr>
              <a:buSzPts val="1500"/>
              <a:buChar char="-"/>
            </a:pPr>
            <a:r>
              <a:rPr lang="en" sz="1500">
                <a:solidFill>
                  <a:srgbClr val="000000"/>
                </a:solidFill>
                <a:highlight>
                  <a:srgbClr val="FFFFFF"/>
                </a:highlight>
              </a:rPr>
              <a:t>Suppose we have 4 web pages — w1, w2, w3, and</a:t>
            </a:r>
            <a:endParaRPr sz="1500">
              <a:solidFill>
                <a:srgbClr val="000000"/>
              </a:solidFill>
              <a:highlight>
                <a:srgbClr val="FFFFFF"/>
              </a:highlight>
            </a:endParaRPr>
          </a:p>
          <a:p>
            <a:pPr marL="1371600" lvl="0" indent="0" algn="l" rtl="0">
              <a:spcBef>
                <a:spcPts val="0"/>
              </a:spcBef>
              <a:spcAft>
                <a:spcPts val="0"/>
              </a:spcAft>
              <a:buNone/>
            </a:pPr>
            <a:r>
              <a:rPr lang="en" sz="1500">
                <a:solidFill>
                  <a:srgbClr val="000000"/>
                </a:solidFill>
                <a:highlight>
                  <a:srgbClr val="FFFFFF"/>
                </a:highlight>
              </a:rPr>
              <a:t>w4. These pages contain links pointing to one</a:t>
            </a:r>
            <a:endParaRPr sz="1500">
              <a:solidFill>
                <a:srgbClr val="000000"/>
              </a:solidFill>
              <a:highlight>
                <a:srgbClr val="FFFFFF"/>
              </a:highlight>
            </a:endParaRPr>
          </a:p>
          <a:p>
            <a:pPr marL="1371600" lvl="0" indent="0" algn="l" rtl="0">
              <a:spcBef>
                <a:spcPts val="0"/>
              </a:spcBef>
              <a:spcAft>
                <a:spcPts val="0"/>
              </a:spcAft>
              <a:buNone/>
            </a:pPr>
            <a:r>
              <a:rPr lang="en" sz="1500">
                <a:solidFill>
                  <a:srgbClr val="000000"/>
                </a:solidFill>
                <a:highlight>
                  <a:srgbClr val="FFFFFF"/>
                </a:highlight>
              </a:rPr>
              <a:t>another. Some pages might have no link – these</a:t>
            </a:r>
            <a:endParaRPr sz="1500">
              <a:solidFill>
                <a:srgbClr val="000000"/>
              </a:solidFill>
              <a:highlight>
                <a:srgbClr val="FFFFFF"/>
              </a:highlight>
            </a:endParaRPr>
          </a:p>
          <a:p>
            <a:pPr marL="1371600" lvl="0" indent="0" algn="l" rtl="0">
              <a:spcBef>
                <a:spcPts val="0"/>
              </a:spcBef>
              <a:spcAft>
                <a:spcPts val="0"/>
              </a:spcAft>
              <a:buNone/>
            </a:pPr>
            <a:r>
              <a:rPr lang="en" sz="1500">
                <a:solidFill>
                  <a:srgbClr val="000000"/>
                </a:solidFill>
                <a:highlight>
                  <a:srgbClr val="FFFFFF"/>
                </a:highlight>
              </a:rPr>
              <a:t>are called dangling pages.</a:t>
            </a:r>
            <a:endParaRPr sz="1500">
              <a:solidFill>
                <a:srgbClr val="000000"/>
              </a:solidFill>
              <a:highlight>
                <a:srgbClr val="FFFFFF"/>
              </a:highlight>
            </a:endParaRPr>
          </a:p>
          <a:p>
            <a:pPr marL="1371600" lvl="0" indent="0" algn="l" rtl="0">
              <a:spcBef>
                <a:spcPts val="0"/>
              </a:spcBef>
              <a:spcAft>
                <a:spcPts val="0"/>
              </a:spcAft>
              <a:buNone/>
            </a:pPr>
            <a:endParaRPr sz="1500">
              <a:solidFill>
                <a:srgbClr val="000000"/>
              </a:solidFill>
              <a:highlight>
                <a:srgbClr val="FFFFFF"/>
              </a:highlight>
            </a:endParaRPr>
          </a:p>
          <a:p>
            <a:pPr marL="1371600" lvl="0" indent="-323850" algn="l" rtl="0">
              <a:spcBef>
                <a:spcPts val="0"/>
              </a:spcBef>
              <a:spcAft>
                <a:spcPts val="0"/>
              </a:spcAft>
              <a:buClr>
                <a:srgbClr val="000000"/>
              </a:buClr>
              <a:buSzPts val="1500"/>
              <a:buChar char="-"/>
            </a:pPr>
            <a:r>
              <a:rPr lang="en" sz="1500">
                <a:solidFill>
                  <a:srgbClr val="000000"/>
                </a:solidFill>
                <a:highlight>
                  <a:srgbClr val="FFFFFF"/>
                </a:highlight>
              </a:rPr>
              <a:t>In order to rank these pages, we would have to </a:t>
            </a:r>
            <a:endParaRPr sz="1500">
              <a:solidFill>
                <a:srgbClr val="000000"/>
              </a:solidFill>
              <a:highlight>
                <a:srgbClr val="FFFFFF"/>
              </a:highlight>
            </a:endParaRPr>
          </a:p>
          <a:p>
            <a:pPr marL="914400" lvl="0" indent="457200" algn="l" rtl="0">
              <a:spcBef>
                <a:spcPts val="0"/>
              </a:spcBef>
              <a:spcAft>
                <a:spcPts val="0"/>
              </a:spcAft>
              <a:buNone/>
            </a:pPr>
            <a:r>
              <a:rPr lang="en" sz="1500">
                <a:solidFill>
                  <a:srgbClr val="000000"/>
                </a:solidFill>
                <a:highlight>
                  <a:srgbClr val="FFFFFF"/>
                </a:highlight>
              </a:rPr>
              <a:t>compute a score called the </a:t>
            </a:r>
            <a:r>
              <a:rPr lang="en" sz="1500" b="1">
                <a:solidFill>
                  <a:srgbClr val="000000"/>
                </a:solidFill>
                <a:highlight>
                  <a:srgbClr val="FFFFFF"/>
                </a:highlight>
              </a:rPr>
              <a:t>PageRank score</a:t>
            </a:r>
            <a:r>
              <a:rPr lang="en" sz="1500">
                <a:solidFill>
                  <a:srgbClr val="000000"/>
                </a:solidFill>
                <a:highlight>
                  <a:srgbClr val="FFFFFF"/>
                </a:highlight>
              </a:rPr>
              <a:t>. </a:t>
            </a:r>
            <a:endParaRPr sz="1500">
              <a:solidFill>
                <a:srgbClr val="000000"/>
              </a:solidFill>
              <a:highlight>
                <a:srgbClr val="FFFFFF"/>
              </a:highlight>
            </a:endParaRPr>
          </a:p>
          <a:p>
            <a:pPr marL="914400" lvl="0" indent="457200" algn="l" rtl="0">
              <a:spcBef>
                <a:spcPts val="0"/>
              </a:spcBef>
              <a:spcAft>
                <a:spcPts val="0"/>
              </a:spcAft>
              <a:buNone/>
            </a:pPr>
            <a:r>
              <a:rPr lang="en" sz="1500">
                <a:solidFill>
                  <a:srgbClr val="000000"/>
                </a:solidFill>
                <a:highlight>
                  <a:srgbClr val="FFFFFF"/>
                </a:highlight>
              </a:rPr>
              <a:t>This score is the probability of a user visiting that </a:t>
            </a:r>
            <a:endParaRPr sz="1500">
              <a:solidFill>
                <a:srgbClr val="000000"/>
              </a:solidFill>
              <a:highlight>
                <a:srgbClr val="FFFFFF"/>
              </a:highlight>
            </a:endParaRPr>
          </a:p>
          <a:p>
            <a:pPr marL="914400" lvl="0" indent="457200" algn="l" rtl="0">
              <a:spcBef>
                <a:spcPts val="0"/>
              </a:spcBef>
              <a:spcAft>
                <a:spcPts val="0"/>
              </a:spcAft>
              <a:buNone/>
            </a:pPr>
            <a:r>
              <a:rPr lang="en" sz="1500">
                <a:solidFill>
                  <a:srgbClr val="000000"/>
                </a:solidFill>
                <a:highlight>
                  <a:srgbClr val="FFFFFF"/>
                </a:highlight>
              </a:rPr>
              <a:t>page.</a:t>
            </a:r>
            <a:endParaRPr sz="1500">
              <a:solidFill>
                <a:srgbClr val="000000"/>
              </a:solidFill>
              <a:highlight>
                <a:srgbClr val="FFFFFF"/>
              </a:highlight>
            </a:endParaRPr>
          </a:p>
        </p:txBody>
      </p:sp>
      <p:pic>
        <p:nvPicPr>
          <p:cNvPr id="99" name="Google Shape;99;p20"/>
          <p:cNvPicPr preferRelativeResize="0"/>
          <p:nvPr/>
        </p:nvPicPr>
        <p:blipFill>
          <a:blip r:embed="rId3">
            <a:alphaModFix/>
          </a:blip>
          <a:stretch>
            <a:fillRect/>
          </a:stretch>
        </p:blipFill>
        <p:spPr>
          <a:xfrm>
            <a:off x="6622500" y="3112725"/>
            <a:ext cx="2209800" cy="1504950"/>
          </a:xfrm>
          <a:prstGeom prst="rect">
            <a:avLst/>
          </a:prstGeom>
          <a:noFill/>
          <a:ln>
            <a:noFill/>
          </a:ln>
        </p:spPr>
      </p:pic>
      <p:sp>
        <p:nvSpPr>
          <p:cNvPr id="100" name="Google Shape;100;p20"/>
          <p:cNvSpPr txBox="1"/>
          <p:nvPr/>
        </p:nvSpPr>
        <p:spPr>
          <a:xfrm>
            <a:off x="846525" y="1304825"/>
            <a:ext cx="4993500" cy="8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292929"/>
                </a:solidFill>
                <a:highlight>
                  <a:srgbClr val="FFFFFF"/>
                </a:highlight>
              </a:rPr>
              <a:t>TextRank finds its roots associated with </a:t>
            </a:r>
            <a:r>
              <a:rPr lang="en" sz="1200" b="1">
                <a:solidFill>
                  <a:srgbClr val="292929"/>
                </a:solidFill>
                <a:highlight>
                  <a:srgbClr val="FFFFFF"/>
                </a:highlight>
              </a:rPr>
              <a:t>Google’s PageRank</a:t>
            </a:r>
            <a:r>
              <a:rPr lang="en" sz="1200">
                <a:solidFill>
                  <a:srgbClr val="292929"/>
                </a:solidFill>
                <a:highlight>
                  <a:srgbClr val="FFFFFF"/>
                </a:highlight>
              </a:rPr>
              <a:t> (by Larry Page) used for ranking webpages for online search results. But before unfolding TextRank, we must understand PageRank &amp; the intuition behind it:</a:t>
            </a:r>
            <a:endParaRPr sz="1000"/>
          </a:p>
        </p:txBody>
      </p:sp>
      <p:sp>
        <p:nvSpPr>
          <p:cNvPr id="101" name="Google Shape;101;p20"/>
          <p:cNvSpPr txBox="1"/>
          <p:nvPr/>
        </p:nvSpPr>
        <p:spPr>
          <a:xfrm>
            <a:off x="6077450" y="1145375"/>
            <a:ext cx="2971500" cy="11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accent2"/>
                </a:solidFill>
                <a:highlight>
                  <a:schemeClr val="lt1"/>
                </a:highlight>
                <a:latin typeface="Roboto"/>
                <a:ea typeface="Roboto"/>
                <a:cs typeface="Roboto"/>
                <a:sym typeface="Roboto"/>
              </a:rPr>
              <a:t>Reference link: </a:t>
            </a:r>
            <a:endParaRPr sz="1200">
              <a:solidFill>
                <a:schemeClr val="accent2"/>
              </a:solidFill>
              <a:highlight>
                <a:schemeClr val="lt1"/>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200" u="sng">
                <a:solidFill>
                  <a:schemeClr val="hlink"/>
                </a:solidFill>
                <a:highlight>
                  <a:srgbClr val="FFFFFF"/>
                </a:highlight>
                <a:latin typeface="Roboto"/>
                <a:ea typeface="Roboto"/>
                <a:cs typeface="Roboto"/>
                <a:sym typeface="Roboto"/>
              </a:rPr>
              <a:t>https://medium.com/data-science-in-your-pocket/text-summarization-using-textrank-in-nlp-4bce52c5b390</a:t>
            </a:r>
            <a:endParaRPr sz="1200" u="sng">
              <a:solidFill>
                <a:schemeClr val="hlink"/>
              </a:solidFill>
              <a:highlight>
                <a:srgbClr val="FFFFFF"/>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ctrTitle"/>
          </p:nvPr>
        </p:nvSpPr>
        <p:spPr>
          <a:xfrm>
            <a:off x="311700" y="744575"/>
            <a:ext cx="8520600" cy="70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100"/>
              <a:t>PageRank(Cont’)</a:t>
            </a:r>
            <a:endParaRPr sz="3100"/>
          </a:p>
        </p:txBody>
      </p:sp>
      <p:sp>
        <p:nvSpPr>
          <p:cNvPr id="107" name="Google Shape;107;p21"/>
          <p:cNvSpPr txBox="1">
            <a:spLocks noGrp="1"/>
          </p:cNvSpPr>
          <p:nvPr>
            <p:ph type="subTitle" idx="1"/>
          </p:nvPr>
        </p:nvSpPr>
        <p:spPr>
          <a:xfrm>
            <a:off x="311700" y="1387525"/>
            <a:ext cx="8520600" cy="3552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rgbClr val="000000"/>
                </a:solidFill>
                <a:highlight>
                  <a:srgbClr val="FFFFFF"/>
                </a:highlight>
              </a:rPr>
              <a:t>The initialization of the probabilities is explained in the steps below:</a:t>
            </a:r>
            <a:endParaRPr sz="1600">
              <a:solidFill>
                <a:srgbClr val="000000"/>
              </a:solidFill>
              <a:highlight>
                <a:srgbClr val="FFFFFF"/>
              </a:highlight>
            </a:endParaRPr>
          </a:p>
          <a:p>
            <a:pPr marL="457200" lvl="0" indent="-304800" algn="l" rtl="0">
              <a:lnSpc>
                <a:spcPct val="115000"/>
              </a:lnSpc>
              <a:spcBef>
                <a:spcPts val="1600"/>
              </a:spcBef>
              <a:spcAft>
                <a:spcPts val="0"/>
              </a:spcAft>
              <a:buClr>
                <a:srgbClr val="000000"/>
              </a:buClr>
              <a:buSzPts val="1200"/>
              <a:buChar char="-"/>
            </a:pPr>
            <a:r>
              <a:rPr lang="en" sz="1200">
                <a:solidFill>
                  <a:srgbClr val="000000"/>
                </a:solidFill>
                <a:highlight>
                  <a:srgbClr val="FFFFFF"/>
                </a:highlight>
              </a:rPr>
              <a:t>Probability of going from page i to j, i.e., M[ i ][ j ], is initialized with </a:t>
            </a:r>
            <a:br>
              <a:rPr lang="en" sz="1200">
                <a:solidFill>
                  <a:srgbClr val="000000"/>
                </a:solidFill>
                <a:highlight>
                  <a:srgbClr val="FFFFFF"/>
                </a:highlight>
              </a:rPr>
            </a:br>
            <a:r>
              <a:rPr lang="en" sz="1200" b="1">
                <a:solidFill>
                  <a:srgbClr val="000000"/>
                </a:solidFill>
                <a:highlight>
                  <a:srgbClr val="FFFFFF"/>
                </a:highlight>
              </a:rPr>
              <a:t>1/(number of unique links in web page wi)</a:t>
            </a:r>
            <a:endParaRPr sz="1200" b="1">
              <a:solidFill>
                <a:srgbClr val="000000"/>
              </a:solidFill>
              <a:highlight>
                <a:srgbClr val="FFFFFF"/>
              </a:highlight>
            </a:endParaRPr>
          </a:p>
          <a:p>
            <a:pPr marL="457200" lvl="0" indent="-304800" algn="l" rtl="0">
              <a:lnSpc>
                <a:spcPct val="115000"/>
              </a:lnSpc>
              <a:spcBef>
                <a:spcPts val="0"/>
              </a:spcBef>
              <a:spcAft>
                <a:spcPts val="0"/>
              </a:spcAft>
              <a:buClr>
                <a:srgbClr val="000000"/>
              </a:buClr>
              <a:buSzPts val="1200"/>
              <a:buChar char="-"/>
            </a:pPr>
            <a:r>
              <a:rPr lang="en" sz="1200">
                <a:solidFill>
                  <a:srgbClr val="000000"/>
                </a:solidFill>
                <a:highlight>
                  <a:srgbClr val="FFFFFF"/>
                </a:highlight>
              </a:rPr>
              <a:t>If there is no link between the page i and j, then the probability will be initialized with </a:t>
            </a:r>
            <a:r>
              <a:rPr lang="en" sz="1200" b="1">
                <a:solidFill>
                  <a:srgbClr val="000000"/>
                </a:solidFill>
                <a:highlight>
                  <a:srgbClr val="FFFFFF"/>
                </a:highlight>
              </a:rPr>
              <a:t>0</a:t>
            </a:r>
            <a:endParaRPr sz="1200" b="1">
              <a:solidFill>
                <a:srgbClr val="000000"/>
              </a:solidFill>
              <a:highlight>
                <a:srgbClr val="FFFFFF"/>
              </a:highlight>
            </a:endParaRPr>
          </a:p>
          <a:p>
            <a:pPr marL="457200" lvl="0" indent="-304800" algn="l" rtl="0">
              <a:lnSpc>
                <a:spcPct val="115000"/>
              </a:lnSpc>
              <a:spcBef>
                <a:spcPts val="0"/>
              </a:spcBef>
              <a:spcAft>
                <a:spcPts val="0"/>
              </a:spcAft>
              <a:buClr>
                <a:srgbClr val="000000"/>
              </a:buClr>
              <a:buSzPts val="1200"/>
              <a:buChar char="-"/>
            </a:pPr>
            <a:r>
              <a:rPr lang="en" sz="1200">
                <a:solidFill>
                  <a:srgbClr val="000000"/>
                </a:solidFill>
                <a:highlight>
                  <a:srgbClr val="FFFFFF"/>
                </a:highlight>
              </a:rPr>
              <a:t>If a user has landed on a dangling page, then it is assumed that he is equally likely to transition to any page. Hence, M[ i ][ j ] will be initialized with </a:t>
            </a:r>
            <a:r>
              <a:rPr lang="en" sz="1200" b="1">
                <a:solidFill>
                  <a:srgbClr val="000000"/>
                </a:solidFill>
                <a:highlight>
                  <a:srgbClr val="FFFFFF"/>
                </a:highlight>
              </a:rPr>
              <a:t>1/(number of web pages)</a:t>
            </a:r>
            <a:endParaRPr sz="1200" b="1">
              <a:solidFill>
                <a:srgbClr val="000000"/>
              </a:solidFill>
              <a:highlight>
                <a:srgbClr val="FFFFFF"/>
              </a:highlight>
            </a:endParaRPr>
          </a:p>
          <a:p>
            <a:pPr marL="0" lvl="0" indent="0" algn="l" rtl="0">
              <a:lnSpc>
                <a:spcPct val="115000"/>
              </a:lnSpc>
              <a:spcBef>
                <a:spcPts val="1600"/>
              </a:spcBef>
              <a:spcAft>
                <a:spcPts val="0"/>
              </a:spcAft>
              <a:buClr>
                <a:schemeClr val="dk1"/>
              </a:buClr>
              <a:buSzPts val="1100"/>
              <a:buFont typeface="Arial"/>
              <a:buNone/>
            </a:pPr>
            <a:r>
              <a:rPr lang="en" sz="1200">
                <a:solidFill>
                  <a:srgbClr val="000000"/>
                </a:solidFill>
                <a:highlight>
                  <a:srgbClr val="FFFFFF"/>
                </a:highlight>
              </a:rPr>
              <a:t>Hence, in our case, the matrix M will be initialized as follows:</a:t>
            </a:r>
            <a:endParaRPr sz="1300">
              <a:solidFill>
                <a:srgbClr val="000000"/>
              </a:solidFill>
              <a:highlight>
                <a:srgbClr val="FFFFFF"/>
              </a:highlight>
            </a:endParaRPr>
          </a:p>
          <a:p>
            <a:pPr marL="0" lvl="0" indent="0" algn="l" rtl="0">
              <a:spcBef>
                <a:spcPts val="1600"/>
              </a:spcBef>
              <a:spcAft>
                <a:spcPts val="0"/>
              </a:spcAft>
              <a:buNone/>
            </a:pPr>
            <a:endParaRPr sz="1100">
              <a:solidFill>
                <a:srgbClr val="000000"/>
              </a:solidFill>
              <a:highlight>
                <a:srgbClr val="FFFFFF"/>
              </a:highlight>
            </a:endParaRPr>
          </a:p>
          <a:p>
            <a:pPr marL="1371600" lvl="0" indent="0" algn="l" rtl="0">
              <a:spcBef>
                <a:spcPts val="0"/>
              </a:spcBef>
              <a:spcAft>
                <a:spcPts val="0"/>
              </a:spcAft>
              <a:buNone/>
            </a:pPr>
            <a:endParaRPr sz="1100">
              <a:solidFill>
                <a:srgbClr val="000000"/>
              </a:solidFill>
              <a:highlight>
                <a:srgbClr val="FFFFFF"/>
              </a:highlight>
            </a:endParaRPr>
          </a:p>
          <a:p>
            <a:pPr marL="914400" lvl="0" indent="457200" algn="l" rtl="0">
              <a:spcBef>
                <a:spcPts val="0"/>
              </a:spcBef>
              <a:spcAft>
                <a:spcPts val="0"/>
              </a:spcAft>
              <a:buNone/>
            </a:pPr>
            <a:endParaRPr sz="1100">
              <a:solidFill>
                <a:srgbClr val="000000"/>
              </a:solidFill>
              <a:highlight>
                <a:srgbClr val="FFFFFF"/>
              </a:highlight>
            </a:endParaRPr>
          </a:p>
        </p:txBody>
      </p:sp>
      <p:pic>
        <p:nvPicPr>
          <p:cNvPr id="108" name="Google Shape;108;p21"/>
          <p:cNvPicPr preferRelativeResize="0"/>
          <p:nvPr/>
        </p:nvPicPr>
        <p:blipFill>
          <a:blip r:embed="rId3">
            <a:alphaModFix/>
          </a:blip>
          <a:stretch>
            <a:fillRect/>
          </a:stretch>
        </p:blipFill>
        <p:spPr>
          <a:xfrm>
            <a:off x="1002500" y="3480225"/>
            <a:ext cx="2209800" cy="1504950"/>
          </a:xfrm>
          <a:prstGeom prst="rect">
            <a:avLst/>
          </a:prstGeom>
          <a:noFill/>
          <a:ln>
            <a:noFill/>
          </a:ln>
        </p:spPr>
      </p:pic>
      <p:pic>
        <p:nvPicPr>
          <p:cNvPr id="109" name="Google Shape;109;p21"/>
          <p:cNvPicPr preferRelativeResize="0"/>
          <p:nvPr/>
        </p:nvPicPr>
        <p:blipFill>
          <a:blip r:embed="rId4">
            <a:alphaModFix/>
          </a:blip>
          <a:stretch>
            <a:fillRect/>
          </a:stretch>
        </p:blipFill>
        <p:spPr>
          <a:xfrm>
            <a:off x="5823325" y="3656413"/>
            <a:ext cx="2800350" cy="9620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2574</Words>
  <Application>Microsoft Macintosh PowerPoint</Application>
  <PresentationFormat>On-screen Show (16:9)</PresentationFormat>
  <Paragraphs>221</Paragraphs>
  <Slides>36</Slides>
  <Notes>36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Roboto</vt:lpstr>
      <vt:lpstr>Arial</vt:lpstr>
      <vt:lpstr>Courier New</vt:lpstr>
      <vt:lpstr>Georgia</vt:lpstr>
      <vt:lpstr>Simple Light</vt:lpstr>
      <vt:lpstr>TELUS SOW SUMMARIZATION</vt:lpstr>
      <vt:lpstr>Agenda</vt:lpstr>
      <vt:lpstr>Problem Statement</vt:lpstr>
      <vt:lpstr>Corpus Preparation</vt:lpstr>
      <vt:lpstr>Summarization Techniques: Used:</vt:lpstr>
      <vt:lpstr>PowerPoint Presentation</vt:lpstr>
      <vt:lpstr>TF-IDF Summarization</vt:lpstr>
      <vt:lpstr>TextRank Summarization</vt:lpstr>
      <vt:lpstr>PageRank(Cont’)</vt:lpstr>
      <vt:lpstr>TextRank Summarization(con’t)</vt:lpstr>
      <vt:lpstr>PowerPoint Presentation</vt:lpstr>
      <vt:lpstr>PowerPoint Presentation</vt:lpstr>
      <vt:lpstr>TF-IDF: (Summary Results)</vt:lpstr>
      <vt:lpstr>TEXTRANK : (Summary Results) </vt:lpstr>
      <vt:lpstr>LSA Summary Results: </vt:lpstr>
      <vt:lpstr>Abstractive Summarization Using BART and T5 Transformers</vt:lpstr>
      <vt:lpstr>Sequence-to-sequence (seq2seq) models in NLP are used to convert sequences of Type A to sequences of Type B. For example, translation of German sentences to English sentences is a sequence-to-sequence task.  These sequence-to-sequence models are pretty versatile and they are used in a variety of NLP tasks, such as: Machine Translation Text Summarization Question-Answering System, and so on </vt:lpstr>
      <vt:lpstr>PowerPoint Presentation</vt:lpstr>
      <vt:lpstr>Transformers Introduced in 2017  </vt:lpstr>
      <vt:lpstr>Transformers </vt:lpstr>
      <vt:lpstr>Step2 (Multi self Attention): </vt:lpstr>
      <vt:lpstr>Transformers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TELUS SOW SUMMARIZATION</dc:title>
  <cp:lastModifiedBy>yasamin abbaszadegan</cp:lastModifiedBy>
  <cp:revision>1</cp:revision>
  <dcterms:modified xsi:type="dcterms:W3CDTF">2021-01-05T17:44:31Z</dcterms:modified>
</cp:coreProperties>
</file>